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Montserrat Medium" charset="1" panose="00000600000000000000"/>
      <p:regular r:id="rId24"/>
    </p:embeddedFont>
    <p:embeddedFont>
      <p:font typeface="Barlow Condensed Bold" charset="1" panose="00000806000000000000"/>
      <p:regular r:id="rId25"/>
    </p:embeddedFont>
    <p:embeddedFont>
      <p:font typeface="Barlow Condensed" charset="1" panose="00000506000000000000"/>
      <p:regular r:id="rId26"/>
    </p:embeddedFont>
    <p:embeddedFont>
      <p:font typeface="Barlow Condensed Medium" charset="1" panose="00000606000000000000"/>
      <p:regular r:id="rId27"/>
    </p:embeddedFont>
    <p:embeddedFont>
      <p:font typeface="Barlow Condensed Semi-Bold" charset="1" panose="00000706000000000000"/>
      <p:regular r:id="rId28"/>
    </p:embeddedFont>
    <p:embeddedFont>
      <p:font typeface="Montserrat Bold" charset="1" panose="00000800000000000000"/>
      <p:regular r:id="rId29"/>
    </p:embeddedFont>
    <p:embeddedFont>
      <p:font typeface="Montserrat" charset="1" panose="00000500000000000000"/>
      <p:regular r:id="rId30"/>
    </p:embeddedFont>
    <p:embeddedFont>
      <p:font typeface="Canva Sans Bold" charset="1" panose="020B0803030501040103"/>
      <p:regular r:id="rId31"/>
    </p:embeddedFont>
    <p:embeddedFont>
      <p:font typeface="Canva Sans" charset="1" panose="020B0503030501040103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png>
</file>

<file path=ppt/media/image14.svg>
</file>

<file path=ppt/media/image15.jpeg>
</file>

<file path=ppt/media/image16.png>
</file>

<file path=ppt/media/image2.png>
</file>

<file path=ppt/media/image3.svg>
</file>

<file path=ppt/media/image4.jpe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88" r="0" b="-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04914" y="2251399"/>
            <a:ext cx="17068967" cy="5782945"/>
            <a:chOff x="0" y="0"/>
            <a:chExt cx="4495530" cy="15230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95530" cy="1523080"/>
            </a:xfrm>
            <a:custGeom>
              <a:avLst/>
              <a:gdLst/>
              <a:ahLst/>
              <a:cxnLst/>
              <a:rect r="r" b="b" t="t" l="l"/>
              <a:pathLst>
                <a:path h="1523080" w="4495530">
                  <a:moveTo>
                    <a:pt x="0" y="0"/>
                  </a:moveTo>
                  <a:lnTo>
                    <a:pt x="4495530" y="0"/>
                  </a:lnTo>
                  <a:lnTo>
                    <a:pt x="4495530" y="1523080"/>
                  </a:lnTo>
                  <a:lnTo>
                    <a:pt x="0" y="1523080"/>
                  </a:lnTo>
                  <a:close/>
                </a:path>
              </a:pathLst>
            </a:custGeom>
            <a:solidFill>
              <a:srgbClr val="2F78E1">
                <a:alpha val="24706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95530" cy="15611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2741301"/>
            <a:ext cx="604914" cy="4799787"/>
            <a:chOff x="0" y="0"/>
            <a:chExt cx="159319" cy="12641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9319" cy="1264142"/>
            </a:xfrm>
            <a:custGeom>
              <a:avLst/>
              <a:gdLst/>
              <a:ahLst/>
              <a:cxnLst/>
              <a:rect r="r" b="b" t="t" l="l"/>
              <a:pathLst>
                <a:path h="1264142" w="159319">
                  <a:moveTo>
                    <a:pt x="0" y="0"/>
                  </a:moveTo>
                  <a:lnTo>
                    <a:pt x="159319" y="0"/>
                  </a:lnTo>
                  <a:lnTo>
                    <a:pt x="159319" y="1264142"/>
                  </a:lnTo>
                  <a:lnTo>
                    <a:pt x="0" y="1264142"/>
                  </a:lnTo>
                  <a:close/>
                </a:path>
              </a:pathLst>
            </a:custGeom>
            <a:solidFill>
              <a:srgbClr val="2BCDA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9319" cy="1302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0" y="9369050"/>
            <a:ext cx="604914" cy="520243"/>
            <a:chOff x="0" y="0"/>
            <a:chExt cx="159319" cy="1370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319" cy="137019"/>
            </a:xfrm>
            <a:custGeom>
              <a:avLst/>
              <a:gdLst/>
              <a:ahLst/>
              <a:cxnLst/>
              <a:rect r="r" b="b" t="t" l="l"/>
              <a:pathLst>
                <a:path h="137019" w="159319">
                  <a:moveTo>
                    <a:pt x="0" y="0"/>
                  </a:moveTo>
                  <a:lnTo>
                    <a:pt x="159319" y="0"/>
                  </a:lnTo>
                  <a:lnTo>
                    <a:pt x="159319" y="137019"/>
                  </a:lnTo>
                  <a:lnTo>
                    <a:pt x="0" y="137019"/>
                  </a:lnTo>
                  <a:close/>
                </a:path>
              </a:pathLst>
            </a:custGeom>
            <a:solidFill>
              <a:srgbClr val="2F78E1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59319" cy="175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673881" y="2691776"/>
            <a:ext cx="614119" cy="4799787"/>
            <a:chOff x="0" y="0"/>
            <a:chExt cx="161743" cy="126414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1743" cy="1264142"/>
            </a:xfrm>
            <a:custGeom>
              <a:avLst/>
              <a:gdLst/>
              <a:ahLst/>
              <a:cxnLst/>
              <a:rect r="r" b="b" t="t" l="l"/>
              <a:pathLst>
                <a:path h="1264142" w="161743">
                  <a:moveTo>
                    <a:pt x="0" y="0"/>
                  </a:moveTo>
                  <a:lnTo>
                    <a:pt x="161743" y="0"/>
                  </a:lnTo>
                  <a:lnTo>
                    <a:pt x="161743" y="1264142"/>
                  </a:lnTo>
                  <a:lnTo>
                    <a:pt x="0" y="1264142"/>
                  </a:lnTo>
                  <a:close/>
                </a:path>
              </a:pathLst>
            </a:custGeom>
            <a:solidFill>
              <a:srgbClr val="2F78E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61743" cy="1302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7673881" y="9369050"/>
            <a:ext cx="614119" cy="520243"/>
            <a:chOff x="0" y="0"/>
            <a:chExt cx="161743" cy="13701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61743" cy="137019"/>
            </a:xfrm>
            <a:custGeom>
              <a:avLst/>
              <a:gdLst/>
              <a:ahLst/>
              <a:cxnLst/>
              <a:rect r="r" b="b" t="t" l="l"/>
              <a:pathLst>
                <a:path h="137019" w="161743">
                  <a:moveTo>
                    <a:pt x="0" y="0"/>
                  </a:moveTo>
                  <a:lnTo>
                    <a:pt x="161743" y="0"/>
                  </a:lnTo>
                  <a:lnTo>
                    <a:pt x="161743" y="137019"/>
                  </a:lnTo>
                  <a:lnTo>
                    <a:pt x="0" y="137019"/>
                  </a:lnTo>
                  <a:close/>
                </a:path>
              </a:pathLst>
            </a:custGeom>
            <a:solidFill>
              <a:srgbClr val="2BCDA6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61743" cy="175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93322" y="549647"/>
            <a:ext cx="40903" cy="4090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BCDA6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74078" lIns="74078" bIns="74078" rIns="7407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6113605" y="371475"/>
            <a:ext cx="1560276" cy="264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5"/>
              </a:lnSpc>
              <a:spcBef>
                <a:spcPct val="0"/>
              </a:spcBef>
            </a:pPr>
            <a:r>
              <a:rPr lang="en-US" b="true" sz="1596" spc="-6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Presentation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-10800000">
            <a:off x="187092" y="9506548"/>
            <a:ext cx="192631" cy="245248"/>
          </a:xfrm>
          <a:custGeom>
            <a:avLst/>
            <a:gdLst/>
            <a:ahLst/>
            <a:cxnLst/>
            <a:rect r="r" b="b" t="t" l="l"/>
            <a:pathLst>
              <a:path h="245248" w="192631">
                <a:moveTo>
                  <a:pt x="0" y="0"/>
                </a:moveTo>
                <a:lnTo>
                  <a:pt x="192631" y="0"/>
                </a:lnTo>
                <a:lnTo>
                  <a:pt x="192631" y="245247"/>
                </a:lnTo>
                <a:lnTo>
                  <a:pt x="0" y="2452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7903675" y="9506548"/>
            <a:ext cx="192631" cy="245248"/>
          </a:xfrm>
          <a:custGeom>
            <a:avLst/>
            <a:gdLst/>
            <a:ahLst/>
            <a:cxnLst/>
            <a:rect r="r" b="b" t="t" l="l"/>
            <a:pathLst>
              <a:path h="245248" w="192631">
                <a:moveTo>
                  <a:pt x="0" y="0"/>
                </a:moveTo>
                <a:lnTo>
                  <a:pt x="192631" y="0"/>
                </a:lnTo>
                <a:lnTo>
                  <a:pt x="192631" y="245247"/>
                </a:lnTo>
                <a:lnTo>
                  <a:pt x="0" y="2452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2840096" y="2541276"/>
            <a:ext cx="13418170" cy="363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b="true" sz="10400" spc="457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HOME CREDIT DEFAULT RISK MODELING SERVICE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906960" y="6491293"/>
            <a:ext cx="8474081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QINGYUAN WANG, SIYUAN WANG, FLORENCE WANG, ZIFAN QIAN, RICHARD PAN</a:t>
            </a:r>
          </a:p>
        </p:txBody>
      </p:sp>
    </p:spTree>
  </p:cSld>
  <p:clrMapOvr>
    <a:masterClrMapping/>
  </p:clrMapOvr>
</p:sld>
</file>

<file path=ppt/slides/slide10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9990559" y="6800582"/>
            <ns1:ext cx="8297441" cy="2843864"/>
            <ns1:chOff x="0" y="0"/>
            <ns1:chExt cx="1285491" cy="44058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285491" cy="440589"/>
            </ns1:xfrm>
            <ns1:custGeom>
              <ns1:avLst/>
              <ns1:gdLst/>
              <ns1:ahLst/>
              <ns1:cxnLst/>
              <ns1:rect r="r" b="b" t="t" l="l"/>
              <ns1:pathLst>
                <ns1:path h="440589" w="1285491">
                  <ns1:moveTo>
                    <ns1:pt x="0" y="0"/>
                  </ns1:moveTo>
                  <ns1:lnTo>
                    <ns1:pt x="1285491" y="0"/>
                  </ns1:lnTo>
                  <ns1:lnTo>
                    <ns1:pt x="1285491" y="440589"/>
                  </ns1:lnTo>
                  <ns1:lnTo>
                    <ns1:pt x="0" y="440589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0" t="-47012" r="0" b="-47012"/>
              </ns1:stretch>
            </ns1:blipFill>
          </ns0:spPr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2" id="22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3" id="23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4" id="24"/>
          <ns0:cNvSpPr txBox="true"/>
          <ns0:nvPr/>
        </ns0:nvSpPr>
        <ns0:spPr>
          <ns1:xfrm rot="0">
            <ns1:off x="1028700" y="2504535"/>
            <ns1:ext cx="15384164" cy="50015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Modeling Approach</ns1:t>
            </ns1:r>
            <ns1:endParaRPr lang="en-US"/>
          </ns1:p>
          <ns1:p>
            <ns1:r>
              <ns1:t>- Baseline setup -&gt; weighted model -&gt; focal-loss candidate.</ns1:t>
            </ns1:r>
            <ns1:endParaRPr lang="en-US"/>
          </ns1:p>
          <ns1:p>
            <ns1:r>
              <ns1:t>- Stratified split: Train 246,008 (80%), Validation 61,503 (20%).</ns1:t>
            </ns1:r>
            <ns1:endParaRPr lang="en-US"/>
          </ns1:p>
          <ns1:p>
            <ns1:r>
              <ns1:t>Evaluation</ns1:t>
            </ns1:r>
            <ns1:endParaRPr lang="en-US"/>
          </ns1:p>
          <ns1:p>
            <ns1:r>
              <ns1:t>- Primary: ROC-AUC</ns1:t>
            </ns1:r>
            <ns1:endParaRPr lang="en-US"/>
          </ns1:p>
          <ns1:p>
            <ns1:r>
              <ns1:t>- Baseline benchmark: random ranking (AUC = 0.50)</ns1:t>
            </ns1:r>
            <ns1:endParaRPr lang="en-US"/>
          </ns1:p>
          <ns1:p>
            <ns1:r>
              <ns1:t>- Secondary review at policy thresholds: precision/recall</ns1:t>
            </ns1:r>
            <ns1:endParaRPr lang="en-US"/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12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1028700" y="1402536"/>
            <ns1:ext cx="9848087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Model</ns1:t>
            </ns1:r>
          </ns1:p>
        </ns0:txBody>
      </ns0:sp>
      <ns0:grpSp>
        <ns0:nvGrpSpPr>
          <ns0:cNvPr name="Group 30" id="30"/>
          <ns0:cNvGrpSpPr/>
          <ns0:nvPr/>
        </ns0:nvGrpSpPr>
        <ns0:grpSpPr>
          <ns1:xfrm rot="0">
            <ns1:off x="12844450" y="6112826"/>
            <ns1:ext cx="5443550" cy="687756"/>
            <ns1:chOff x="0" y="0"/>
            <ns1:chExt cx="1433692" cy="181137"/>
          </ns1:xfrm>
        </ns0:grpSpPr>
        <ns0:sp>
          <ns0:nvSpPr>
            <ns0:cNvPr name="Freeform 31" id="31"/>
            <ns0:cNvSpPr/>
            <ns0:nvPr/>
          </ns0:nvSpPr>
          <ns0:spPr>
            <ns1:xfrm flipH="false" flipV="false" rot="0">
              <ns1:off x="0" y="0"/>
              <ns1:ext cx="1433692" cy="181137"/>
            </ns1:xfrm>
            <ns1:custGeom>
              <ns1:avLst/>
              <ns1:gdLst/>
              <ns1:ahLst/>
              <ns1:cxnLst/>
              <ns1:rect r="r" b="b" t="t" l="l"/>
              <ns1:pathLst>
                <ns1:path h="181137" w="1433692">
                  <ns1:moveTo>
                    <ns1:pt x="0" y="0"/>
                  </ns1:moveTo>
                  <ns1:lnTo>
                    <ns1:pt x="1433692" y="0"/>
                  </ns1:lnTo>
                  <ns1:lnTo>
                    <ns1:pt x="1433692" y="181137"/>
                  </ns1:lnTo>
                  <ns1:lnTo>
                    <ns1:pt x="0" y="181137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32" id="32"/>
            <ns0:cNvSpPr txBox="true"/>
            <ns0:nvPr/>
          </ns0:nvSpPr>
          <ns0:spPr>
            <ns1:xfrm>
              <ns1:off x="0" y="-38100"/>
              <ns1:ext cx="1433692" cy="219237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</ns0:spTree>
  </ns0:cSld>
  <ns0:clrMapOvr>
    <ns1:masterClrMapping/>
  </ns0:clrMapOvr>
</ns0:sld>
</file>

<file path=ppt/slides/slide11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1028700" y="1845766"/>
            <ns1:ext cx="15384164" cy="68303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Training Setup</ns1:t>
            </ns1:r>
            <ns1:endParaRPr lang="en-US"/>
          </ns1:p>
          <ns1:p>
            <ns1:r>
              <ns1:t>- Preprocessing: categorical encoding, numeric coercion, sentinel cleanup.</ns1:t>
            </ns1:r>
            <ns1:endParaRPr lang="en-US"/>
          </ns1:p>
          <ns1:p>
            <ns1:r>
              <ns1:t>- Imbalance treatment: scale_pos_weight (~11.39).</ns1:t>
            </ns1:r>
            <ns1:endParaRPr lang="en-US"/>
          </ns1:p>
          <ns1:p>
            <ns1:r>
              <ns1:t>- Regularization: subsample, colsample, L1/L2; fixed seed for reproducibility.</ns1:t>
            </ns1:r>
            <ns1:endParaRPr lang="en-US"/>
          </ns1:p>
          <ns1:p>
            <ns1:r>
              <ns1:t>- Early stopping on validation AUC.</ns1:t>
            </ns1:r>
            <ns1:endParaRPr lang="en-US"/>
          </ns1:p>
          <ns1:p>
            <ns1:r>
              <ns1:t>- Config + metrics tracked in artifacts/training_report.json.</ns1:t>
            </ns1:r>
            <ns1:endParaRPr lang="en-US"/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11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1028700" y="740231"/>
            <ns1:ext cx="7159734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Methodology</ns1:t>
            </ns1:r>
          </ns1:p>
        </ns0:txBody>
      </ns0:sp>
    </ns0:spTree>
  </ns0:cSld>
  <ns0:clrMapOvr>
    <ns1:masterClrMapping/>
  </ns0:clrMapOvr>
</ns0:sld>
</file>

<file path=ppt/slides/slide12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14134303" y="0"/>
            <ns1:ext cx="4153697" cy="10287000"/>
            <ns1:chOff x="0" y="0"/>
            <ns1:chExt cx="1093978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093978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1093978">
                  <ns1:moveTo>
                    <ns1:pt x="0" y="0"/>
                  </ns1:moveTo>
                  <ns1:lnTo>
                    <ns1:pt x="1093978" y="0"/>
                  </ns1:lnTo>
                  <ns1:lnTo>
                    <ns1:pt x="1093978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093978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8802694" y="1675735"/>
            <ns1:ext cx="7677384" cy="3734738"/>
            <ns1:chOff x="0" y="0"/>
            <ns1:chExt cx="1189428" cy="578609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189428" cy="578609"/>
            </ns1:xfrm>
            <ns1:custGeom>
              <ns1:avLst/>
              <ns1:gdLst/>
              <ns1:ahLst/>
              <ns1:cxnLst/>
              <ns1:rect r="r" b="b" t="t" l="l"/>
              <ns1:pathLst>
                <ns1:path h="578609" w="1189428">
                  <ns1:moveTo>
                    <ns1:pt x="0" y="0"/>
                  </ns1:moveTo>
                  <ns1:lnTo>
                    <ns1:pt x="1189428" y="0"/>
                  </ns1:lnTo>
                  <ns1:lnTo>
                    <ns1:pt x="1189428" y="578609"/>
                  </ns1:lnTo>
                  <ns1:lnTo>
                    <ns1:pt x="0" y="578609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0" t="-104271" r="0" b="-104271"/>
              </ns1:stretch>
            </ns1:blipFill>
          </ns0:spPr>
        </ns0:sp>
      </ns0:grpSp>
      <ns0:grpSp>
        <ns0:nvGrpSpPr>
          <ns0:cNvPr name="Group 7" id="7"/>
          <ns0:cNvGrpSpPr/>
          <ns0:nvPr/>
        </ns0:nvGrpSpPr>
        <ns0:grpSpPr>
          <ns1:xfrm rot="0">
            <ns1:off x="0" y="2741301"/>
            <ns1:ext cx="8802694" cy="2669172"/>
            <ns1:chOff x="0" y="0"/>
            <ns1:chExt cx="2318405" cy="702992"/>
          </ns1:xfrm>
        </ns0:grpSpPr>
        <ns0:sp>
          <ns0:nvSpPr>
            <ns0:cNvPr name="Freeform 8" id="8"/>
            <ns0:cNvSpPr/>
            <ns0:nvPr/>
          </ns0:nvSpPr>
          <ns0:spPr>
            <ns1:xfrm flipH="false" flipV="false" rot="0">
              <ns1:off x="0" y="0"/>
              <ns1:ext cx="2318405" cy="702992"/>
            </ns1:xfrm>
            <ns1:custGeom>
              <ns1:avLst/>
              <ns1:gdLst/>
              <ns1:ahLst/>
              <ns1:cxnLst/>
              <ns1:rect r="r" b="b" t="t" l="l"/>
              <ns1:pathLst>
                <ns1:path h="702992" w="2318405">
                  <ns1:moveTo>
                    <ns1:pt x="0" y="0"/>
                  </ns1:moveTo>
                  <ns1:lnTo>
                    <ns1:pt x="2318405" y="0"/>
                  </ns1:lnTo>
                  <ns1:lnTo>
                    <ns1:pt x="2318405" y="702992"/>
                  </ns1:lnTo>
                  <ns1:lnTo>
                    <ns1:pt x="0" y="702992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9" id="9"/>
            <ns0:cNvSpPr txBox="true"/>
            <ns0:nvPr/>
          </ns0:nvSpPr>
          <ns0:spPr>
            <ns1:xfrm>
              <ns1:off x="0" y="-38100"/>
              <ns1:ext cx="2318405" cy="741092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2" id="22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3" id="23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4" id="24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5" id="25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6" id="26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7" id="27"/>
          <ns0:cNvSpPr/>
          <ns0:nvPr/>
        </ns0:nvSpPr>
        <ns0:spPr>
          <ns1:xfrm flipH="false" flipV="false" rot="0">
            <ns1:off x="7846191" y="1026552"/>
            <ns1:ext cx="1913006" cy="1714749"/>
          </ns1:xfrm>
          <ns1:custGeom>
            <ns1:avLst/>
            <ns1:gdLst/>
            <ns1:ahLst/>
            <ns1:cxnLst/>
            <ns1:rect r="r" b="b" t="t" l="l"/>
            <ns1:pathLst>
              <ns1:path h="1714749" w="1913006">
                <ns1:moveTo>
                  <ns1:pt x="0" y="0"/>
                </ns1:moveTo>
                <ns1:lnTo>
                  <ns1:pt x="1913006" y="0"/>
                </ns1:lnTo>
                <ns1:lnTo>
                  <ns1:pt x="1913006" y="1714749"/>
                </ns1:lnTo>
                <ns1:lnTo>
                  <ns1:pt x="0" y="1714749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5">
              <ns1:extLst>
                <ns1:ext uri="{96DAC541-7B7A-43D3-8B79-37D633B846F1}">
                  <ns3:svgBlip ns2:embed="rId6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8" id="28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30" id="30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31" id="31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03</ns1:t>
            </ns1:r>
          </ns1:p>
        </ns0:txBody>
      </ns0:sp>
      <ns0:sp>
        <ns0:nvSpPr>
          <ns0:cNvPr name="TextBox 32" id="32"/>
          <ns0:cNvSpPr txBox="true"/>
          <ns0:nvPr/>
        </ns0:nvSpPr>
        <ns0:spPr>
          <ns1:xfrm rot="0">
            <ns1:off x="1922116" y="3537407"/>
            <ns1:ext cx="5354466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Results</ns1:t>
            </ns1:r>
          </ns1:p>
        </ns0:txBody>
      </ns0:sp>
      <ns0:sp>
        <ns0:nvSpPr>
          <ns0:cNvPr name="TextBox 33" id="33"/>
          <ns0:cNvSpPr txBox="true"/>
          <ns0:nvPr/>
        </ns0:nvSpPr>
        <ns0:spPr>
          <ns1:xfrm rot="0">
            <ns1:off x="1781807" y="6416470"/>
            <ns1:ext cx="8718352" cy="78930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Key Results (5.9.5)</ns1:t>
            </ns1:r>
            <ns1:endParaRPr lang="en-US"/>
          </ns1:p>
          <ns1:p>
            <ns1:r>
              <ns1:t>- Validation ROC-AUC: 0.7893</ns1:t>
            </ns1:r>
            <ns1:endParaRPr lang="en-US"/>
          </ns1:p>
          <ns1:p>
            <ns1:r>
              <ns1:t>- Train ROC-AUC: 0.8936</ns1:t>
            </ns1:r>
            <ns1:endParaRPr lang="en-US"/>
          </ns1:p>
          <ns1:p>
            <ns1:r>
              <ns1:t>- Random baseline: 0.5000</ns1:t>
            </ns1:r>
            <ns1:endParaRPr lang="en-US"/>
          </ns1:p>
          <ns1:p>
            <ns1:r>
              <ns1:t>- Lift over baseline: +0.2893</ns1:t>
            </ns1:r>
            <ns1:endParaRPr lang="en-US"/>
          </ns1:p>
          <ns1:p>
            <ns1:r>
              <ns1:t>Conclusion: model provides strong risk ranking signal.</ns1:t>
            </ns1:r>
            <ns1:endParaRPr lang="en-US"/>
          </ns1:p>
        </ns0:txBody>
      </ns0:sp>
    </ns0:spTree>
  </ns0:cSld>
  <ns0:clrMapOvr>
    <ns1:masterClrMapping/>
  </ns0:clrMapOvr>
</ns0:sld>
</file>

<file path=ppt/slides/slide13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11699066" y="0"/>
            <ns1:ext cx="3177429" cy="3996004"/>
            <ns1:chOff x="0" y="0"/>
            <ns1:chExt cx="836854" cy="1052445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836854" cy="1052445"/>
            </ns1:xfrm>
            <ns1:custGeom>
              <ns1:avLst/>
              <ns1:gdLst/>
              <ns1:ahLst/>
              <ns1:cxnLst/>
              <ns1:rect r="r" b="b" t="t" l="l"/>
              <ns1:pathLst>
                <ns1:path h="1052445" w="836854">
                  <ns1:moveTo>
                    <ns1:pt x="0" y="0"/>
                  </ns1:moveTo>
                  <ns1:lnTo>
                    <ns1:pt x="836854" y="0"/>
                  </ns1:lnTo>
                  <ns1:lnTo>
                    <ns1:pt x="836854" y="1052445"/>
                  </ns1:lnTo>
                  <ns1:lnTo>
                    <ns1:pt x="0" y="1052445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836854" cy="109054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12954498" y="1195957"/>
            <ns1:ext cx="3843995" cy="3833243"/>
            <ns1:chOff x="0" y="0"/>
            <ns1:chExt cx="595535" cy="593870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595535" cy="593870"/>
            </ns1:xfrm>
            <ns1:custGeom>
              <ns1:avLst/>
              <ns1:gdLst/>
              <ns1:ahLst/>
              <ns1:cxnLst/>
              <ns1:rect r="r" b="b" t="t" l="l"/>
              <ns1:pathLst>
                <ns1:path h="593870" w="595535">
                  <ns1:moveTo>
                    <ns1:pt x="0" y="0"/>
                  </ns1:moveTo>
                  <ns1:lnTo>
                    <ns1:pt x="595535" y="0"/>
                  </ns1:lnTo>
                  <ns1:lnTo>
                    <ns1:pt x="595535" y="593870"/>
                  </ns1:lnTo>
                  <ns1:lnTo>
                    <ns1:pt x="0" y="593870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-24836" t="0" r="-24836" b="0"/>
              </ns1:stretch>
            </ns1:blipFill>
          </ns0:spPr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2" id="22"/>
          <ns0:cNvSpPr txBox="true"/>
          <ns0:nvPr/>
        </ns0:nvSpPr>
        <ns0:spPr>
          <ns1:xfrm rot="0">
            <ns1:off x="604914" y="371475"/>
            <ns1:ext cx="1180920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endParaRPr lang="en-US"/>
          </ns1:p>
        </ns0:txBody>
      </ns0:sp>
      <ns0:grpSp>
        <ns0:nvGrpSpPr>
          <ns0:cNvPr name="Group 23" id="23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4" id="24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5" id="25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6" id="26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13</ns1:t>
            </ns1:r>
          </ns1:p>
        </ns0:txBody>
      </ns0:sp>
      <ns0:sp>
        <ns0:nvSpPr>
          <ns0:cNvPr name="Freeform 30" id="3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31" id="3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32" id="32"/>
          <ns0:cNvSpPr txBox="true"/>
          <ns0:nvPr/>
        </ns0:nvSpPr>
        <ns0:spPr>
          <ns1:xfrm rot="0">
            <ns1:off x="1393322" y="1626519"/>
            <ns1:ext cx="7159734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Results</ns1:t>
            </ns1:r>
          </ns1:p>
        </ns0:txBody>
      </ns0:sp>
      <ns0:sp>
        <ns0:nvSpPr>
          <ns0:cNvPr name="TextBox 33" id="33"/>
          <ns0:cNvSpPr txBox="true"/>
          <ns0:nvPr/>
        </ns0:nvSpPr>
        <ns0:spPr>
          <ns1:xfrm rot="0">
            <ns1:off x="1393322" y="2683534"/>
            <ns1:ext cx="12232969" cy="554050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Results by Modeling Phase</ns1:t>
            </ns1:r>
            <ns1:endParaRPr lang="en-US"/>
          </ns1:p>
          <ns1:p>
            <ns1:r>
              <ns1:t>- Baseline (random): AUC 0.5000</ns1:t>
            </ns1:r>
            <ns1:endParaRPr lang="en-US"/>
          </ns1:p>
          <ns1:p>
            <ns1:r>
              <ns1:t>- Selected model (scale_pos_weight): Validation AUC 0.7893</ns1:t>
            </ns1:r>
            <ns1:endParaRPr lang="en-US"/>
          </ns1:p>
          <ns1:p>
            <ns1:r>
              <ns1:t>- Candidate focal-loss model: Validation AUC 0.7886</ns1:t>
            </ns1:r>
            <ns1:endParaRPr lang="en-US"/>
          </ns1:p>
          <ns1:p>
            <ns1:r>
              <ns1:t>- External SOTA with identical data/pipeline is not directly available.</ns1:t>
            </ns1:r>
            <ns1:endParaRPr lang="en-US"/>
          </ns1:p>
          <ns1:p>
            <ns1:r>
              <ns1:t>Policy Use</ns1:t>
            </ns1:r>
            <ns1:endParaRPr lang="en-US"/>
          </ns1:p>
          <ns1:p>
            <ns1:r>
              <ns1:t>- Low risk: auto-approve</ns1:t>
            </ns1:r>
            <ns1:endParaRPr lang="en-US"/>
          </ns1:p>
          <ns1:p>
            <ns1:r>
              <ns1:t>- Medium risk: human review</ns1:t>
            </ns1:r>
            <ns1:endParaRPr lang="en-US"/>
          </ns1:p>
          <ns1:p>
            <ns1:r>
              <ns1:t>- High risk: decline/stricter terms</ns1:t>
            </ns1:r>
            <ns1:endParaRPr lang="en-US"/>
          </ns1:p>
        </ns0:txBody>
      </ns0:sp>
    </ns0:spTree>
  </ns0:cSld>
  <ns0:clrMapOvr>
    <ns1:masterClrMapping/>
  </ns0:clrMapOvr>
</ns0:sld>
</file>

<file path=ppt/slides/slide14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1028700" y="2156102"/>
            <ns1:ext cx="7574766" cy="45443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Local Explanation (Per Applicant)</ns1:t>
            </ns1:r>
            <ns1:endParaRPr lang="en-US"/>
          </ns1:p>
          <ns1:p>
            <ns1:r>
              <ns1:t>- Method: LightGBM pred_contrib=True</ns1:t>
            </ns1:r>
            <ns1:endParaRPr lang="en-US"/>
          </ns1:p>
          <ns1:p>
            <ns1:r>
              <ns1:t>- Output: top contributors, base value, final probability</ns1:t>
            </ns1:r>
            <ns1:endParaRPr lang="en-US"/>
          </ns1:p>
          <ns1:p>
            <ns1:r>
              <ns1:t>- Meaning: each feature moves risk score up or down additively</ns1:t>
            </ns1:r>
            <ns1:endParaRPr lang="en-US"/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14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1028700" y="882471"/>
            <ns1:ext cx="9848087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Explanation</ns1:t>
            </ns1:r>
            <ns1:endParaRPr lang="en-US"/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8983183" y="2613302"/>
            <ns1:ext cx="7917634" cy="40871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Why It Matters</ns1:t>
            </ns1:r>
            <ns1:endParaRPr lang="en-US"/>
          </ns1:p>
          <ns1:p>
            <ns1:r>
              <ns1:t>- Gives analysts clear reason codes per case</ns1:t>
            </ns1:r>
            <ns1:endParaRPr lang="en-US"/>
          </ns1:p>
          <ns1:p>
            <ns1:r>
              <ns1:t>- Improves transparency and audit readiness</ns1:t>
            </ns1:r>
            <ns1:endParaRPr lang="en-US"/>
          </ns1:p>
          <ns1:p>
            <ns1:r>
              <ns1:t>- Supports consistent approve/review/reject decisions</ns1:t>
            </ns1:r>
            <ns1:endParaRPr lang="en-US"/>
          </ns1:p>
        </ns0:txBody>
      </ns0:sp>
    </ns0:spTree>
  </ns0:cSld>
  <ns0:clrMapOvr>
    <ns1:masterClrMapping/>
  </ns0:clrMapOvr>
</ns0:sld>
</file>

<file path=ppt/slides/slide15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2" id="22"/>
          <ns0:cNvSpPr/>
          <ns0:nvPr/>
        </ns0:nvSpPr>
        <ns0:spPr>
          <ns1:xfrm flipH="false" flipV="false" rot="0">
            <ns1:off x="8141859" y="2966073"/>
            <ns1:ext cx="9839081" cy="5702150"/>
          </ns1:xfrm>
          <ns1:custGeom>
            <ns1:avLst/>
            <ns1:gdLst/>
            <ns1:ahLst/>
            <ns1:cxnLst/>
            <ns1:rect r="r" b="b" t="t" l="l"/>
            <ns1:pathLst>
              <ns1:path h="5702150" w="9839081">
                <ns1:moveTo>
                  <ns1:pt x="0" y="0"/>
                </ns1:moveTo>
                <ns1:lnTo>
                  <ns1:pt x="9839081" y="0"/>
                </ns1:lnTo>
                <ns1:lnTo>
                  <ns1:pt x="9839081" y="5702149"/>
                </ns1:lnTo>
                <ns1:lnTo>
                  <ns1:pt x="0" y="5702149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/>
            <ns1:stretch>
              <ns1:fillRect l="-799" t="0" r="-1774" b="0"/>
            </ns1:stretch>
          </ns1:blipFill>
        </ns0:spPr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14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783795" y="285750"/>
            <ns1:ext cx="9848087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Explanation</ns1:t>
            </ns1:r>
            <ns1:endParaRPr lang="en-US"/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1028700" y="1388566"/>
            <ns1:ext cx="10137101" cy="27155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Global Explanation (Portfolio Level)</ns1:t>
            </ns1:r>
            <ns1:endParaRPr lang="en-US"/>
          </ns1:p>
          <ns1:p>
            <ns1:r>
              <ns1:t>- Feature importance captured during training (gain + split)</ns1:t>
            </ns1:r>
            <ns1:endParaRPr lang="en-US"/>
          </ns1:p>
          <ns1:p>
            <ns1:r>
              <ns1:t>- Exposed through API: GET /feature-importance?limit=N</ns1:t>
            </ns1:r>
            <ns1:endParaRPr lang="en-US"/>
          </ns1:p>
          <ns1:p>
            <ns1:r>
              <ns1:t>- Highlights which signals drive model behavior overall</ns1:t>
            </ns1:r>
            <ns1:endParaRPr lang="en-US"/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1028700" y="4246956"/>
            <ns1:ext cx="5960864" cy="40871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Governance Benefit</ns1:t>
            </ns1:r>
            <ns1:endParaRPr lang="en-US"/>
          </ns1:p>
          <ns1:p>
            <ns1:r>
              <ns1:t>- Track feature-importance shifts across retrains</ns1:t>
            </ns1:r>
            <ns1:endParaRPr lang="en-US"/>
          </ns1:p>
          <ns1:p>
            <ns1:r>
              <ns1:t>- Detect drift and potential shortcut learning</ns1:t>
            </ns1:r>
            <ns1:endParaRPr lang="en-US"/>
          </ns1:p>
          <ns1:p>
            <ns1:r>
              <ns1:t>- Keep model behavior aligned with risk policy</ns1:t>
            </ns1:r>
            <ns1:endParaRPr lang="en-US"/>
          </ns1:p>
        </ns0:txBody>
      </ns0:sp>
    </ns0:spTree>
  </ns0:cSld>
  <ns0:clrMapOvr>
    <ns1:masterClrMapping/>
  </ns0:clrMapOvr>
</ns0:sld>
</file>

<file path=ppt/slides/slide16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1028700" y="2504535"/>
            <ns1:ext cx="15384164" cy="4295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Threats to Validity (5.9.7)</ns1:t>
            </ns1:r>
            <ns1:endParaRPr lang="en-US"/>
          </ns1:p>
          <ns1:p>
            <ns1:r>
              <ns1:t>- Leakage risk if historical features are not strictly time-aligned.</ns1:t>
            </ns1:r>
            <ns1:endParaRPr lang="en-US"/>
          </ns1:p>
          <ns1:p>
            <ns1:r>
              <ns1:t>- Drift risk from economic, policy, or channel changes.</ns1:t>
            </ns1:r>
            <ns1:endParaRPr lang="en-US"/>
          </ns1:p>
          <ns1:p>
            <ns1:r>
              <ns1:t>- Missing/unknown values can reduce generalization quality.</ns1:t>
            </ns1:r>
            <ns1:endParaRPr lang="en-US"/>
          </ns1:p>
          <ns1:p>
            <ns1:r>
              <ns1:t>- External validity may not transfer to other lenders/geographies.</ns1:t>
            </ns1:r>
            <ns1:endParaRPr lang="en-US"/>
          </ns1:p>
          <ns1:p>
            <ns1:r>
              <ns1:t>- Current uncertainty: single holdout evaluation (no CV interval yet).</ns1:t>
            </ns1:r>
            <ns1:endParaRPr lang="en-US"/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15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1028700" y="1402536"/>
            <ns1:ext cx="9848087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Threats to Validity</ns1:t>
            </ns1:r>
          </ns1:p>
        </ns0:txBody>
      </ns0:sp>
    </ns0:spTree>
  </ns0:cSld>
  <ns0:clrMapOvr>
    <ns1:masterClrMapping/>
  </ns0:clrMapOvr>
</ns0:sld>
</file>

<file path=ppt/slides/slide17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1195374" y="0"/>
            <ns1:ext cx="17092626" cy="10287000"/>
            <ns1:chOff x="0" y="0"/>
            <ns1:chExt cx="4501761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501762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4501762">
                  <ns1:moveTo>
                    <ns1:pt x="0" y="0"/>
                  </ns1:moveTo>
                  <ns1:lnTo>
                    <ns1:pt x="4501762" y="0"/>
                  </ns1:lnTo>
                  <ns1:lnTo>
                    <ns1:pt x="4501762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501761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5333509"/>
            <ns1:ext cx="1670896" cy="4953491"/>
            <ns1:chOff x="0" y="0"/>
            <ns1:chExt cx="440071" cy="1304623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440071" cy="1304623"/>
            </ns1:xfrm>
            <ns1:custGeom>
              <ns1:avLst/>
              <ns1:gdLst/>
              <ns1:ahLst/>
              <ns1:cxnLst/>
              <ns1:rect r="r" b="b" t="t" l="l"/>
              <ns1:pathLst>
                <ns1:path h="1304623" w="440071">
                  <ns1:moveTo>
                    <ns1:pt x="0" y="0"/>
                  </ns1:moveTo>
                  <ns1:lnTo>
                    <ns1:pt x="440071" y="0"/>
                  </ns1:lnTo>
                  <ns1:lnTo>
                    <ns1:pt x="440071" y="1304623"/>
                  </ns1:lnTo>
                  <ns1:lnTo>
                    <ns1:pt x="0" y="1304623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440071" cy="134272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0" id="20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1" id="21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2" id="22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16</ns1:t>
            </ns1:r>
          </ns1:p>
        </ns0:txBody>
      </ns0:sp>
      <ns0:sp>
        <ns0:nvSpPr>
          <ns0:cNvPr name="Freeform 27" id="27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8" id="28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9" id="29"/>
          <ns0:cNvSpPr txBox="true"/>
          <ns0:nvPr/>
        </ns0:nvSpPr>
        <ns0:spPr>
          <ns1:xfrm rot="0">
            <ns1:off x="2658694" y="1336439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Conclusions</ns1:t>
            </ns1:r>
          </ns1:p>
        </ns0:txBody>
      </ns0:sp>
      <ns0:sp>
        <ns0:nvSpPr>
          <ns0:cNvPr name="TextBox 30" id="30"/>
          <ns0:cNvSpPr txBox="true"/>
          <ns0:nvPr/>
        </ns0:nvSpPr>
        <ns0:spPr>
          <ns1:xfrm rot="0">
            <ns1:off x="2658694" y="3004161"/>
            <ns1:ext cx="5944772" cy="2012316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Conclusions (5.9.8)</ns1:t>
            </ns1:r>
            <ns1:endParaRPr lang="en-US"/>
          </ns1:p>
          <ns1:p>
            <ns1:r>
              <ns1:t>- Model meaningfully outperforms baseline (0.7893 vs 0.5000 AUC).</ns1:t>
            </ns1:r>
            <ns1:endParaRPr lang="en-US"/>
          </ns1:p>
          <ns1:p>
            <ns1:r>
              <ns1:t>- Strong fit for decision-support in underwriting workflows.</ns1:t>
            </ns1:r>
            <ns1:endParaRPr lang="en-US"/>
          </ns1:p>
        </ns0:txBody>
      </ns0:sp>
      <ns0:sp>
        <ns0:nvSpPr>
          <ns0:cNvPr name="TextBox 31" id="31"/>
          <ns0:cNvSpPr txBox="true"/>
          <ns0:nvPr/>
        </ns0:nvSpPr>
        <ns0:spPr>
          <ns1:xfrm rot="0">
            <ns1:off x="9741687" y="3004161"/>
            <ns1:ext cx="6371918" cy="1602741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Deployment Readiness</ns1:t>
            </ns1:r>
            <ns1:endParaRPr lang="en-US"/>
          </ns1:p>
          <ns1:p>
            <ns1:r>
              <ns1:t>- Production API for prediction, metadata, health, and feature importance.</ns1:t>
            </ns1:r>
            <ns1:endParaRPr lang="en-US"/>
          </ns1:p>
          <ns1:p>
            <ns1:r>
              <ns1:t>- Local desktop app for analyst use: uv run run-homecredit-local-app.</ns1:t>
            </ns1:r>
            <ns1:endParaRPr lang="en-US"/>
          </ns1:p>
        </ns0:txBody>
      </ns0:sp>
      <ns0:sp>
        <ns0:nvSpPr>
          <ns0:cNvPr name="Freeform 32" id="32"/>
          <ns0:cNvSpPr/>
          <ns0:nvPr/>
        </ns0:nvSpPr>
        <ns0:spPr>
          <ns1:xfrm flipH="false" flipV="false" rot="0">
            <ns1:off x="379723" y="4306038"/>
            <ns1:ext cx="1674924" cy="1674924"/>
          </ns1:xfrm>
          <ns1:custGeom>
            <ns1:avLst/>
            <ns1:gdLst/>
            <ns1:ahLst/>
            <ns1:cxnLst/>
            <ns1:rect r="r" b="b" t="t" l="l"/>
            <ns1:pathLst>
              <ns1:path h="1674924" w="1674924">
                <ns1:moveTo>
                  <ns1:pt x="0" y="0"/>
                </ns1:moveTo>
                <ns1:lnTo>
                  <ns1:pt x="1674924" y="0"/>
                </ns1:lnTo>
                <ns1:lnTo>
                  <ns1:pt x="1674924" y="1674924"/>
                </ns1:lnTo>
                <ns1:lnTo>
                  <ns1:pt x="0" y="1674924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>
              <ns1:extLst>
                <ns1:ext uri="{96DAC541-7B7A-43D3-8B79-37D633B846F1}">
                  <ns3:svgBlip ns2:embed="rId5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33" id="33"/>
          <ns0:cNvSpPr txBox="true"/>
          <ns0:nvPr/>
        </ns0:nvSpPr>
        <ns0:spPr>
          <ns1:xfrm rot="0">
            <ns1:off x="2658694" y="5797939"/>
            <ns1:ext cx="5944772" cy="2012316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Recommendation</ns1:t>
            </ns1:r>
            <ns1:endParaRPr lang="en-US"/>
          </ns1:p>
          <ns1:p>
            <ns1:r>
              <ns1:t>- Adopt with three risk bands and mandatory human review in the middle band.</ns1:t>
            </ns1:r>
            <ns1:endParaRPr lang="en-US"/>
          </ns1:p>
          <ns1:p>
            <ns1:r>
              <ns1:t>- Expected savings potential: $0.52M to $1.17M per year (assumption-based).</ns1:t>
            </ns1:r>
            <ns1:endParaRPr lang="en-US"/>
          </ns1:p>
        </ns0:txBody>
      </ns0:sp>
      <ns0:sp>
        <ns0:nvSpPr>
          <ns0:cNvPr name="TextBox 34" id="34"/>
          <ns0:cNvSpPr txBox="true"/>
          <ns0:nvPr/>
        </ns0:nvSpPr>
        <ns0:spPr>
          <ns1:xfrm rot="0">
            <ns1:off x="9876788" y="5797939"/>
            <ns1:ext cx="5674025" cy="2012316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Decision Impact</ns1:t>
            </ns1:r>
            <ns1:endParaRPr lang="en-US"/>
          </ns1:p>
          <ns1:p>
            <ns1:r>
              <ns1:t>- Proceed with controlled rollout, monitoring, and policy simulation.</ns1:t>
            </ns1:r>
            <ns1:endParaRPr lang="en-US"/>
          </ns1:p>
          <ns1:p>
            <ns1:r>
              <ns1:t>- Delaying rollout leaves avoidable default-loss optimization unrealized.</ns1:t>
            </ns1:r>
            <ns1:endParaRPr lang="en-US"/>
          </ns1:p>
        </ns0:txBody>
      </ns0:sp>
    </ns0:spTree>
  </ns0:cSld>
  <ns0:clrMapOvr>
    <ns1:masterClrMapping/>
  </ns0:clrMapOvr>
</ns0:sld>
</file>

<file path=ppt/slides/slide18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sp>
        <ns0:nvSpPr>
          <ns0:cNvPr name="Freeform 2" id="2"/>
          <ns0:cNvSpPr/>
          <ns0:nvPr/>
        </ns0:nvSpPr>
        <ns0:spPr>
          <ns1:xfrm flipH="false" flipV="false" rot="0">
            <ns1:off x="0" y="0"/>
            <ns1:ext cx="18288000" cy="10287000"/>
          </ns1:xfrm>
          <ns1:custGeom>
            <ns1:avLst/>
            <ns1:gdLst/>
            <ns1:ahLst/>
            <ns1:cxnLst/>
            <ns1:rect r="r" b="b" t="t" l="l"/>
            <ns1:pathLst>
              <ns1:path h="10287000" w="18288000">
                <ns1:moveTo>
                  <ns1:pt x="0" y="0"/>
                </ns1:moveTo>
                <ns1:lnTo>
                  <ns1:pt x="18288000" y="0"/>
                </ns1:lnTo>
                <ns1:lnTo>
                  <ns1:pt x="18288000" y="10287000"/>
                </ns1:lnTo>
                <ns1:lnTo>
                  <ns1:pt x="0" y="10287000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/>
            <ns1:stretch>
              <ns1:fillRect l="0" t="-8888" r="0" b="-8888"/>
            </ns1:stretch>
          </ns1:blipFill>
        </ns0:spPr>
      </ns0:sp>
      <ns0:grpSp>
        <ns0:nvGrpSpPr>
          <ns0:cNvPr name="Group 3" id="3"/>
          <ns0:cNvGrpSpPr/>
          <ns0:nvPr/>
        </ns0:nvGrpSpPr>
        <ns0:grpSpPr>
          <ns1:xfrm rot="0">
            <ns1:off x="604914" y="2251399"/>
            <ns1:ext cx="17068967" cy="5782945"/>
            <ns1:chOff x="0" y="0"/>
            <ns1:chExt cx="4495530" cy="1523080"/>
          </ns1:xfrm>
        </ns0:grpSpPr>
        <ns0:sp>
          <ns0:nvSpPr>
            <ns0:cNvPr name="Freeform 4" id="4"/>
            <ns0:cNvSpPr/>
            <ns0:nvPr/>
          </ns0:nvSpPr>
          <ns0:spPr>
            <ns1:xfrm flipH="false" flipV="false" rot="0">
              <ns1:off x="0" y="0"/>
              <ns1:ext cx="4495530" cy="1523080"/>
            </ns1:xfrm>
            <ns1:custGeom>
              <ns1:avLst/>
              <ns1:gdLst/>
              <ns1:ahLst/>
              <ns1:cxnLst/>
              <ns1:rect r="r" b="b" t="t" l="l"/>
              <ns1:pathLst>
                <ns1:path h="1523080" w="4495530">
                  <ns1:moveTo>
                    <ns1:pt x="0" y="0"/>
                  </ns1:moveTo>
                  <ns1:lnTo>
                    <ns1:pt x="4495530" y="0"/>
                  </ns1:lnTo>
                  <ns1:lnTo>
                    <ns1:pt x="4495530" y="1523080"/>
                  </ns1:lnTo>
                  <ns1:lnTo>
                    <ns1:pt x="0" y="1523080"/>
                  </ns1:lnTo>
                  <ns1:close/>
                </ns1:path>
              </ns1:pathLst>
            </ns1:custGeom>
            <ns1:solidFill>
              <ns1:srgbClr val="2F78E1">
                <ns1:alpha val="24706"/>
              </ns1:srgbClr>
            </ns1:solidFill>
          </ns0:spPr>
        </ns0:sp>
        <ns0:sp>
          <ns0:nvSpPr>
            <ns0:cNvPr name="TextBox 5" id="5"/>
            <ns0:cNvSpPr txBox="true"/>
            <ns0:nvPr/>
          </ns0:nvSpPr>
          <ns0:spPr>
            <ns1:xfrm>
              <ns1:off x="0" y="-38100"/>
              <ns1:ext cx="4495530" cy="1561180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6" id="6"/>
          <ns0:cNvGrpSpPr/>
          <ns0:nvPr/>
        </ns0:nvGrpSpPr>
        <ns0:grpSpPr>
          <ns1:xfrm rot="0">
            <ns1:off x="0" y="2741301"/>
            <ns1:ext cx="604914" cy="4799787"/>
            <ns1:chOff x="0" y="0"/>
            <ns1:chExt cx="159319" cy="1264142"/>
          </ns1:xfrm>
        </ns0:grpSpPr>
        <ns0:sp>
          <ns0:nvSpPr>
            <ns0:cNvPr name="Freeform 7" id="7"/>
            <ns0:cNvSpPr/>
            <ns0:nvPr/>
          </ns0:nvSpPr>
          <ns0:spPr>
            <ns1:xfrm flipH="false" flipV="false" rot="0">
              <ns1:off x="0" y="0"/>
              <ns1:ext cx="159319" cy="1264142"/>
            </ns1:xfrm>
            <ns1:custGeom>
              <ns1:avLst/>
              <ns1:gdLst/>
              <ns1:ahLst/>
              <ns1:cxnLst/>
              <ns1:rect r="r" b="b" t="t" l="l"/>
              <ns1:pathLst>
                <ns1:path h="1264142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264142"/>
                  </ns1:lnTo>
                  <ns1:lnTo>
                    <ns1:pt x="0" y="1264142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8" id="8"/>
            <ns0:cNvSpPr txBox="true"/>
            <ns0:nvPr/>
          </ns0:nvSpPr>
          <ns0:spPr>
            <ns1:xfrm>
              <ns1:off x="0" y="-38100"/>
              <ns1:ext cx="159319" cy="1302242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9" id="9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0" id="10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1" id="11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2" id="12"/>
          <ns0:cNvGrpSpPr/>
          <ns0:nvPr/>
        </ns0:nvGrpSpPr>
        <ns0:grpSpPr>
          <ns1:xfrm rot="0">
            <ns1:off x="17673881" y="2691776"/>
            <ns1:ext cx="614119" cy="4799787"/>
            <ns1:chOff x="0" y="0"/>
            <ns1:chExt cx="161743" cy="1264142"/>
          </ns1:xfrm>
        </ns0:grpSpPr>
        <ns0:sp>
          <ns0:nvSpPr>
            <ns0:cNvPr name="Freeform 13" id="13"/>
            <ns0:cNvSpPr/>
            <ns0:nvPr/>
          </ns0:nvSpPr>
          <ns0:spPr>
            <ns1:xfrm flipH="false" flipV="false" rot="0">
              <ns1:off x="0" y="0"/>
              <ns1:ext cx="161743" cy="1264142"/>
            </ns1:xfrm>
            <ns1:custGeom>
              <ns1:avLst/>
              <ns1:gdLst/>
              <ns1:ahLst/>
              <ns1:cxnLst/>
              <ns1:rect r="r" b="b" t="t" l="l"/>
              <ns1:pathLst>
                <ns1:path h="1264142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264142"/>
                  </ns1:lnTo>
                  <ns1:lnTo>
                    <ns1:pt x="0" y="1264142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4" id="14"/>
            <ns0:cNvSpPr txBox="true"/>
            <ns0:nvPr/>
          </ns0:nvSpPr>
          <ns0:spPr>
            <ns1:xfrm>
              <ns1:off x="0" y="-38100"/>
              <ns1:ext cx="161743" cy="1302242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5" id="15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6" id="16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7" id="17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8" id="18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9" id="19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0" id="20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1" id="21"/>
          <ns0:cNvSpPr txBox="true"/>
          <ns0:nvPr/>
        </ns0:nvSpPr>
        <ns0:spPr>
          <ns1:xfrm rot="0">
            <ns1:off x="16113605" y="371475"/>
            <ns1:ext cx="1560276" cy="264218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FFFFFF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Freeform 22" id="22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3" id="23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4" id="24"/>
          <ns0:cNvSpPr txBox="true"/>
          <ns0:nvPr/>
        </ns0:nvSpPr>
        <ns0:spPr>
          <ns1:xfrm rot="0">
            <ns1:off x="2952646" y="3239447"/>
            <ns1:ext cx="12382708" cy="178369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LESSONS LEARNED</ns1:t>
            </ns1:r>
            <ns1:endParaRPr lang="en-US"/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2952646" y="4498029"/>
            <ns1:ext cx="12382708" cy="178369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&amp; NEXT STEPS</ns1:t>
            </ns1:r>
            <ns1:endParaRPr lang="en-US"/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4906960" y="6491293"/>
            <ns1:ext cx="8474081" cy="35623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- Multi-source aggregation materially improved ranking quality.</ns1:t>
            </ns1:r>
            <ns1:endParaRPr lang="en-US"/>
          </ns1:p>
          <ns1:p>
            <ns1:r>
              <ns1:t>- Policy design is as important as model score quality.</ns1:t>
            </ns1:r>
            <ns1:endParaRPr lang="en-US"/>
          </ns1:p>
          <ns1:p>
            <ns1:r>
              <ns1:t>- Next: add 5-fold CV and probability calibration.</ns1:t>
            </ns1:r>
            <ns1:endParaRPr lang="en-US"/>
          </ns1:p>
          <ns1:p>
            <ns1:r>
              <ns1:t>- Next: implement drift, fairness, and stability monitoring.</ns1:t>
            </ns1:r>
            <ns1:endParaRPr lang="en-US"/>
          </ns1:p>
          <ns1:p>
            <ns1:r>
              <ns1:t>- Next: extend local app with scenario simulation for analysts.</ns1:t>
            </ns1:r>
            <ns1:endParaRPr lang="en-US"/>
          </ns1:p>
        </ns0:txBody>
      </ns0:sp>
    </ns0:spTree>
  </ns0:cSld>
  <ns0:clrMapOvr>
    <ns1:masterClrMapping/>
  </ns0:clrMapOvr>
</ns0:sld>
</file>

<file path=ppt/slides/slide2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7929552" y="0"/>
            <ns1:ext cx="10358448" cy="10287000"/>
            <ns1:chOff x="0" y="0"/>
            <ns1:chExt cx="2728151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2728151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2728151">
                  <ns1:moveTo>
                    <ns1:pt x="0" y="0"/>
                  </ns1:moveTo>
                  <ns1:lnTo>
                    <ns1:pt x="2728151" y="0"/>
                  </ns1:lnTo>
                  <ns1:lnTo>
                    <ns1:pt x="2728151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2728151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5811606"/>
            <ns1:ext cx="6001216" cy="4475394"/>
            <ns1:chOff x="0" y="0"/>
            <ns1:chExt cx="1580567" cy="1178705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580567" cy="1178705"/>
            </ns1:xfrm>
            <ns1:custGeom>
              <ns1:avLst/>
              <ns1:gdLst/>
              <ns1:ahLst/>
              <ns1:cxnLst/>
              <ns1:rect r="r" b="b" t="t" l="l"/>
              <ns1:pathLst>
                <ns1:path h="1178705" w="1580567">
                  <ns1:moveTo>
                    <ns1:pt x="0" y="0"/>
                  </ns1:moveTo>
                  <ns1:lnTo>
                    <ns1:pt x="1580567" y="0"/>
                  </ns1:lnTo>
                  <ns1:lnTo>
                    <ns1:pt x="1580567" y="1178705"/>
                  </ns1:lnTo>
                  <ns1:lnTo>
                    <ns1:pt x="0" y="1178705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580567" cy="121680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1443749" y="1673641"/>
            <ns1:ext cx="6485803" cy="6940034"/>
            <ns1:chOff x="0" y="0"/>
            <ns1:chExt cx="1004821" cy="1075193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004821" cy="1075193"/>
            </ns1:xfrm>
            <ns1:custGeom>
              <ns1:avLst/>
              <ns1:gdLst/>
              <ns1:ahLst/>
              <ns1:cxnLst/>
              <ns1:rect r="r" b="b" t="t" l="l"/>
              <ns1:pathLst>
                <ns1:path h="1075193" w="1004821">
                  <ns1:moveTo>
                    <ns1:pt x="0" y="0"/>
                  </ns1:moveTo>
                  <ns1:lnTo>
                    <ns1:pt x="1004821" y="0"/>
                  </ns1:lnTo>
                  <ns1:lnTo>
                    <ns1:pt x="1004821" y="1075193"/>
                  </ns1:lnTo>
                  <ns1:lnTo>
                    <ns1:pt x="0" y="1075193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-30302" t="0" r="-30302" b="0"/>
              </ns1:stretch>
            </ns1:blipFill>
          </ns0:spPr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2" id="22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3" id="23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4" id="24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5" id="25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6" id="26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AutoShape 27" id="27"/>
          <ns0:cNvSpPr/>
          <ns0:nvPr/>
        </ns0:nvSpPr>
        <ns0:spPr>
          <ns1:xfrm>
            <ns1:off x="9452980" y="3047650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28" id="28"/>
          <ns0:cNvSpPr/>
          <ns0:nvPr/>
        </ns0:nvSpPr>
        <ns0:spPr>
          <ns1:xfrm>
            <ns1:off x="9452980" y="3813543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29" id="29"/>
          <ns0:cNvSpPr/>
          <ns0:nvPr/>
        </ns0:nvSpPr>
        <ns0:spPr>
          <ns1:xfrm>
            <ns1:off x="9452980" y="4579436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30" id="30"/>
          <ns0:cNvSpPr/>
          <ns0:nvPr/>
        </ns0:nvSpPr>
        <ns0:spPr>
          <ns1:xfrm>
            <ns1:off x="9452980" y="5345329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31" id="31"/>
          <ns0:cNvSpPr/>
          <ns0:nvPr/>
        </ns0:nvSpPr>
        <ns0:spPr>
          <ns1:xfrm>
            <ns1:off x="9452980" y="6111222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32" id="32"/>
          <ns0:cNvSpPr/>
          <ns0:nvPr/>
        </ns0:nvSpPr>
        <ns0:spPr>
          <ns1:xfrm>
            <ns1:off x="9452980" y="6877114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AutoShape 33" id="33"/>
          <ns0:cNvSpPr/>
          <ns0:nvPr/>
        </ns0:nvSpPr>
        <ns0:spPr>
          <ns1:xfrm>
            <ns1:off x="9452980" y="7643007"/>
            <ns1:ext cx="6605615" cy="0"/>
          </ns1:xfrm>
          <ns1:prstGeom prst="line">
            <ns1:avLst/>
          </ns1:prstGeom>
          <ns1:ln cap="flat" w="28575">
            <ns1:solidFill>
              <ns1:srgbClr val="2F78E1"/>
            </ns1:solidFill>
            <ns1:prstDash val="solid"/>
            <ns1:headEnd type="none" len="sm" w="sm"/>
            <ns1:tailEnd type="none" len="sm" w="sm"/>
          </ns1:ln>
        </ns0:spPr>
      </ns0:sp>
      <ns0:sp>
        <ns0:nvSpPr>
          <ns0:cNvPr name="Freeform 34" id="34"/>
          <ns0:cNvSpPr/>
          <ns0:nvPr/>
        </ns0:nvSpPr>
        <ns0:spPr>
          <ns1:xfrm flipH="false" flipV="false" rot="0">
            <ns1:off x="7092090" y="4306196"/>
            <ns1:ext cx="1674924" cy="1674924"/>
          </ns1:xfrm>
          <ns1:custGeom>
            <ns1:avLst/>
            <ns1:gdLst/>
            <ns1:ahLst/>
            <ns1:cxnLst/>
            <ns1:rect r="r" b="b" t="t" l="l"/>
            <ns1:pathLst>
              <ns1:path h="1674924" w="1674924">
                <ns1:moveTo>
                  <ns1:pt x="0" y="0"/>
                </ns1:moveTo>
                <ns1:lnTo>
                  <ns1:pt x="1674924" y="0"/>
                </ns1:lnTo>
                <ns1:lnTo>
                  <ns1:pt x="1674924" y="1674925"/>
                </ns1:lnTo>
                <ns1:lnTo>
                  <ns1:pt x="0" y="1674925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5">
              <ns1:extLst>
                <ns1:ext uri="{96DAC541-7B7A-43D3-8B79-37D633B846F1}">
                  <ns3:svgBlip ns2:embed="rId6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35" id="35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36" id="36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37" id="37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38" id="38"/>
          <ns0:cNvSpPr txBox="true"/>
          <ns0:nvPr/>
        </ns0:nvSpPr>
        <ns0:spPr>
          <ns1:xfrm rot="0">
            <ns1:off x="8680463" y="9422491"/>
            <ns1:ext cx="473062" cy="36573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02</ns1:t>
            </ns1:r>
          </ns1:p>
        </ns0:txBody>
      </ns0:sp>
      <ns0:sp>
        <ns0:nvSpPr>
          <ns0:cNvPr name="TextBox 39" id="39"/>
          <ns0:cNvSpPr txBox="true"/>
          <ns0:nvPr/>
        </ns0:nvSpPr>
        <ns0:spPr>
          <ns1:xfrm rot="0">
            <ns1:off x="9452980" y="2572555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Context</ns1:t>
            </ns1:r>
          </ns1:p>
        </ns0:txBody>
      </ns0:sp>
      <ns0:sp>
        <ns0:nvSpPr>
          <ns0:cNvPr name="TextBox 40" id="40"/>
          <ns0:cNvSpPr txBox="true"/>
          <ns0:nvPr/>
        </ns0:nvSpPr>
        <ns0:spPr>
          <ns1:xfrm rot="0">
            <ns1:off x="15327818" y="2572555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03 </ns1:t>
            </ns1:r>
          </ns1:p>
        </ns0:txBody>
      </ns0:sp>
      <ns0:sp>
        <ns0:nvSpPr>
          <ns0:cNvPr name="TextBox 41" id="41"/>
          <ns0:cNvSpPr txBox="true"/>
          <ns0:nvPr/>
        </ns0:nvSpPr>
        <ns0:spPr>
          <ns1:xfrm rot="0">
            <ns1:off x="9452980" y="3338448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Hypothesis</ns1:t>
            </ns1:r>
          </ns1:p>
        </ns0:txBody>
      </ns0:sp>
      <ns0:sp>
        <ns0:nvSpPr>
          <ns0:cNvPr name="TextBox 42" id="42"/>
          <ns0:cNvSpPr txBox="true"/>
          <ns0:nvPr/>
        </ns0:nvSpPr>
        <ns0:spPr>
          <ns1:xfrm rot="0">
            <ns1:off x="15327818" y="3338448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06 </ns1:t>
            </ns1:r>
          </ns1:p>
        </ns0:txBody>
      </ns0:sp>
      <ns0:sp>
        <ns0:nvSpPr>
          <ns0:cNvPr name="TextBox 43" id="43"/>
          <ns0:cNvSpPr txBox="true"/>
          <ns0:nvPr/>
        </ns0:nvSpPr>
        <ns0:spPr>
          <ns1:xfrm rot="0">
            <ns1:off x="9452980" y="4104341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Data</ns1:t>
            </ns1:r>
          </ns1:p>
        </ns0:txBody>
      </ns0:sp>
      <ns0:sp>
        <ns0:nvSpPr>
          <ns0:cNvPr name="TextBox 44" id="44"/>
          <ns0:cNvSpPr txBox="true"/>
          <ns0:nvPr/>
        </ns0:nvSpPr>
        <ns0:spPr>
          <ns1:xfrm rot="0">
            <ns1:off x="15327818" y="4104341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08</ns1:t>
            </ns1:r>
          </ns1:p>
        </ns0:txBody>
      </ns0:sp>
      <ns0:sp>
        <ns0:nvSpPr>
          <ns0:cNvPr name="TextBox 45" id="45"/>
          <ns0:cNvSpPr txBox="true"/>
          <ns0:nvPr/>
        </ns0:nvSpPr>
        <ns0:spPr>
          <ns1:xfrm rot="0">
            <ns1:off x="9452980" y="4870234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Model</ns1:t>
            </ns1:r>
          </ns1:p>
        </ns0:txBody>
      </ns0:sp>
      <ns0:sp>
        <ns0:nvSpPr>
          <ns0:cNvPr name="TextBox 46" id="46"/>
          <ns0:cNvSpPr txBox="true"/>
          <ns0:nvPr/>
        </ns0:nvSpPr>
        <ns0:spPr>
          <ns1:xfrm rot="0">
            <ns1:off x="15327818" y="4870234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10</ns1:t>
            </ns1:r>
          </ns1:p>
        </ns0:txBody>
      </ns0:sp>
      <ns0:sp>
        <ns0:nvSpPr>
          <ns0:cNvPr name="TextBox 47" id="47"/>
          <ns0:cNvSpPr txBox="true"/>
          <ns0:nvPr/>
        </ns0:nvSpPr>
        <ns0:spPr>
          <ns1:xfrm rot="0">
            <ns1:off x="9452980" y="5636127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Results</ns1:t>
            </ns1:r>
          </ns1:p>
        </ns0:txBody>
      </ns0:sp>
      <ns0:sp>
        <ns0:nvSpPr>
          <ns0:cNvPr name="TextBox 48" id="48"/>
          <ns0:cNvSpPr txBox="true"/>
          <ns0:nvPr/>
        </ns0:nvSpPr>
        <ns0:spPr>
          <ns1:xfrm rot="0">
            <ns1:off x="15327818" y="5636127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13</ns1:t>
            </ns1:r>
          </ns1:p>
        </ns0:txBody>
      </ns0:sp>
      <ns0:sp>
        <ns0:nvSpPr>
          <ns0:cNvPr name="TextBox 49" id="49"/>
          <ns0:cNvSpPr txBox="true"/>
          <ns0:nvPr/>
        </ns0:nvSpPr>
        <ns0:spPr>
          <ns1:xfrm rot="0">
            <ns1:off x="9452980" y="6402020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Explainability &amp; Validity</ns1:t>
            </ns1:r>
            <ns1:endParaRPr lang="en-US"/>
          </ns1:p>
        </ns0:txBody>
      </ns0:sp>
      <ns0:sp>
        <ns0:nvSpPr>
          <ns0:cNvPr name="TextBox 50" id="50"/>
          <ns0:cNvSpPr txBox="true"/>
          <ns0:nvPr/>
        </ns0:nvSpPr>
        <ns0:spPr>
          <ns1:xfrm rot="0">
            <ns1:off x="15327818" y="6402020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15</ns1:t>
            </ns1:r>
          </ns1:p>
        </ns0:txBody>
      </ns0:sp>
      <ns0:sp>
        <ns0:nvSpPr>
          <ns0:cNvPr name="TextBox 51" id="51"/>
          <ns0:cNvSpPr txBox="true"/>
          <ns0:nvPr/>
        </ns0:nvSpPr>
        <ns0:spPr>
          <ns1:xfrm rot="0">
            <ns1:off x="9452980" y="7167913"/>
            <ns1:ext cx="5874838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Conclusion &amp; Next Steps</ns1:t>
            </ns1:r>
            <ns1:endParaRPr lang="en-US"/>
          </ns1:p>
        </ns0:txBody>
      </ns0:sp>
      <ns0:sp>
        <ns0:nvSpPr>
          <ns0:cNvPr name="TextBox 52" id="52"/>
          <ns0:cNvSpPr txBox="true"/>
          <ns0:nvPr/>
        </ns0:nvSpPr>
        <ns0:spPr>
          <ns1:xfrm rot="0">
            <ns1:off x="15327818" y="7167913"/>
            <ns1:ext cx="730777" cy="415324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3358"/>
              </ns1:lnSpc>
              <ns1:spcBef>
                <ns1:spcPct val="0"/>
              </ns1:spcBef>
            </ns1:pPr>
            <ns1:r>
              <ns1:rPr lang="en-US" b="true" sz="2398" spc="-105">
                <ns1:solidFill>
                  <ns1:srgbClr val="2C2C2C"/>
                </ns1:solidFill>
                <ns1:latin typeface="Barlow Condensed Semi-Bold"/>
                <ns1:ea typeface="Barlow Condensed Semi-Bold"/>
                <ns1:cs typeface="Barlow Condensed Semi-Bold"/>
                <ns1:sym typeface="Barlow Condensed Semi-Bold"/>
              </ns1:rPr>
              <ns1:t>16</ns1:t>
            </ns1:r>
          </ns1:p>
        </ns0:txBody>
      </ns0:sp>
    </ns0:spTree>
  </ns0:cSld>
  <ns0:clrMapOvr>
    <ns1:masterClrMapping/>
  </ns0:clrMapOvr>
</ns0:sld>
</file>

<file path=ppt/slides/slide3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5811606"/>
            <ns1:ext cx="6001216" cy="4475394"/>
            <ns1:chOff x="0" y="0"/>
            <ns1:chExt cx="1580567" cy="117870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580567" cy="1178705"/>
            </ns1:xfrm>
            <ns1:custGeom>
              <ns1:avLst/>
              <ns1:gdLst/>
              <ns1:ahLst/>
              <ns1:cxnLst/>
              <ns1:rect r="r" b="b" t="t" l="l"/>
              <ns1:pathLst>
                <ns1:path h="1178705" w="1580567">
                  <ns1:moveTo>
                    <ns1:pt x="0" y="0"/>
                  </ns1:moveTo>
                  <ns1:lnTo>
                    <ns1:pt x="1580567" y="0"/>
                  </ns1:lnTo>
                  <ns1:lnTo>
                    <ns1:pt x="1580567" y="1178705"/>
                  </ns1:lnTo>
                  <ns1:lnTo>
                    <ns1:pt x="0" y="1178705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580567" cy="121680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252168" y="3135015"/>
            <ns1:ext cx="7677384" cy="3734738"/>
            <ns1:chOff x="0" y="0"/>
            <ns1:chExt cx="1189428" cy="578609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189428" cy="578609"/>
            </ns1:xfrm>
            <ns1:custGeom>
              <ns1:avLst/>
              <ns1:gdLst/>
              <ns1:ahLst/>
              <ns1:cxnLst/>
              <ns1:rect r="r" b="b" t="t" l="l"/>
              <ns1:pathLst>
                <ns1:path h="578609" w="1189428">
                  <ns1:moveTo>
                    <ns1:pt x="0" y="0"/>
                  </ns1:moveTo>
                  <ns1:lnTo>
                    <ns1:pt x="1189428" y="0"/>
                  </ns1:lnTo>
                  <ns1:lnTo>
                    <ns1:pt x="1189428" y="578609"/>
                  </ns1:lnTo>
                  <ns1:lnTo>
                    <ns1:pt x="0" y="578609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0" t="-18479" r="0" b="-18479"/>
              </ns1:stretch>
            </ns1:blipFill>
          </ns0:spPr>
        </ns0:sp>
      </ns0:grpSp>
      <ns0:grpSp>
        <ns0:nvGrpSpPr>
          <ns0:cNvPr name="Group 7" id="7"/>
          <ns0:cNvGrpSpPr/>
          <ns0:nvPr/>
        </ns0:nvGrpSpPr>
        <ns0:grpSpPr>
          <ns1:xfrm rot="0">
            <ns1:off x="5763288" y="0"/>
            <ns1:ext cx="12524712" cy="10287000"/>
            <ns1:chOff x="0" y="0"/>
            <ns1:chExt cx="3298689" cy="2709333"/>
          </ns1:xfrm>
        </ns0:grpSpPr>
        <ns0:sp>
          <ns0:nvSpPr>
            <ns0:cNvPr name="Freeform 8" id="8"/>
            <ns0:cNvSpPr/>
            <ns0:nvPr/>
          </ns0:nvSpPr>
          <ns0:spPr>
            <ns1:xfrm flipH="false" flipV="false" rot="0">
              <ns1:off x="0" y="0"/>
              <ns1:ext cx="3298689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3298689">
                  <ns1:moveTo>
                    <ns1:pt x="0" y="0"/>
                  </ns1:moveTo>
                  <ns1:lnTo>
                    <ns1:pt x="3298689" y="0"/>
                  </ns1:lnTo>
                  <ns1:lnTo>
                    <ns1:pt x="3298689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9" id="9"/>
            <ns0:cNvSpPr txBox="true"/>
            <ns0:nvPr/>
          </ns0:nvSpPr>
          <ns0:spPr>
            <ns1:xfrm>
              <ns1:off x="0" y="-38100"/>
              <ns1:ext cx="3298689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2" id="22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04</ns1:t>
            </ns1:r>
          </ns1:p>
        </ns0:txBody>
      </ns0:sp>
      <ns0:sp>
        <ns0:nvSpPr>
          <ns0:cNvPr name="Freeform 26" id="26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7" id="27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8" id="28"/>
          <ns0:cNvSpPr txBox="true"/>
          <ns0:nvPr/>
        </ns0:nvSpPr>
        <ns0:spPr>
          <ns1:xfrm rot="0">
            <ns1:off x="7228859" y="2023958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Context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7228859" y="3303819"/>
            <ns1:ext cx="9664884" cy="4511098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Problem Setting</ns1:t>
            </ns1:r>
            <ns1:endParaRPr lang="en-US"/>
          </ns1:p>
          <ns1:p>
            <ns1:r>
              <ns1:t>- Many applicants have thin or non-traditional credit history.</ns1:t>
            </ns1:r>
            <ns1:endParaRPr lang="en-US"/>
          </ns1:p>
          <ns1:p>
            <ns1:r>
              <ns1:t>- We need a reliable risk score, not fixed manual rules.</ns1:t>
            </ns1:r>
            <ns1:endParaRPr lang="en-US"/>
          </ns1:p>
          <ns1:p>
            <ns1:r>
              <ns1:t>Project Objective</ns1:t>
            </ns1:r>
            <ns1:endParaRPr lang="en-US"/>
          </ns1:p>
          <ns1:p>
            <ns1:r>
              <ns1:t>- Rank applicants by default risk to support approve/review/decline decisions.</ns1:t>
            </ns1:r>
            <ns1:endParaRPr lang="en-US"/>
          </ns1:p>
          <ns1:p>
            <ns1:r>
              <ns1:t>- Improve credit-loss control while maintaining approval throughput.</ns1:t>
            </ns1:r>
            <ns1:endParaRPr lang="en-US"/>
          </ns1:p>
        </ns0:txBody>
      </ns0:sp>
      <ns0:grpSp>
        <ns0:nvGrpSpPr>
          <ns0:cNvPr name="Group 30" id="3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31" id="3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32" id="3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33" id="33"/>
          <ns0:cNvSpPr/>
          <ns0:nvPr/>
        </ns0:nvSpPr>
        <ns0:spPr>
          <ns1:xfrm flipH="false" flipV="false" rot="0">
            <ns1:off x="4925826" y="4306038"/>
            <ns1:ext cx="1674924" cy="1674924"/>
          </ns1:xfrm>
          <ns1:custGeom>
            <ns1:avLst/>
            <ns1:gdLst/>
            <ns1:ahLst/>
            <ns1:cxnLst/>
            <ns1:rect r="r" b="b" t="t" l="l"/>
            <ns1:pathLst>
              <ns1:path h="1674924" w="1674924">
                <ns1:moveTo>
                  <ns1:pt x="0" y="0"/>
                </ns1:moveTo>
                <ns1:lnTo>
                  <ns1:pt x="1674925" y="0"/>
                </ns1:lnTo>
                <ns1:lnTo>
                  <ns1:pt x="1674925" y="1674924"/>
                </ns1:lnTo>
                <ns1:lnTo>
                  <ns1:pt x="0" y="1674924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5">
              <ns1:extLst>
                <ns1:ext uri="{96DAC541-7B7A-43D3-8B79-37D633B846F1}">
                  <ns3:svgBlip ns2:embed="rId6"/>
                </ns1:ext>
              </ns1:extLst>
            </ns1:blip>
            <ns1:stretch>
              <ns1:fillRect l="0" t="0" r="0" b="0"/>
            </ns1:stretch>
          </ns1:blipFill>
        </ns0:spPr>
      </ns0:sp>
    </ns0:spTree>
  </ns0:cSld>
  <ns0:clrMapOvr>
    <ns1:masterClrMapping/>
  </ns0:clrMapOvr>
</ns0:sld>
</file>

<file path=ppt/slides/slide4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5811606"/>
            <ns1:ext cx="6001216" cy="4475394"/>
            <ns1:chOff x="0" y="0"/>
            <ns1:chExt cx="1580567" cy="117870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580567" cy="1178705"/>
            </ns1:xfrm>
            <ns1:custGeom>
              <ns1:avLst/>
              <ns1:gdLst/>
              <ns1:ahLst/>
              <ns1:cxnLst/>
              <ns1:rect r="r" b="b" t="t" l="l"/>
              <ns1:pathLst>
                <ns1:path h="1178705" w="1580567">
                  <ns1:moveTo>
                    <ns1:pt x="0" y="0"/>
                  </ns1:moveTo>
                  <ns1:lnTo>
                    <ns1:pt x="1580567" y="0"/>
                  </ns1:lnTo>
                  <ns1:lnTo>
                    <ns1:pt x="1580567" y="1178705"/>
                  </ns1:lnTo>
                  <ns1:lnTo>
                    <ns1:pt x="0" y="1178705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580567" cy="121680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1995384" y="0"/>
            <ns1:ext cx="16292616" cy="10287000"/>
            <ns1:chOff x="0" y="0"/>
            <ns1:chExt cx="4291059" cy="2709333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4291059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4291059">
                  <ns1:moveTo>
                    <ns1:pt x="0" y="0"/>
                  </ns1:moveTo>
                  <ns1:lnTo>
                    <ns1:pt x="4291059" y="0"/>
                  </ns1:lnTo>
                  <ns1:lnTo>
                    <ns1:pt x="4291059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4291059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0" id="20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1" id="21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2" id="22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05</ns1:t>
            </ns1:r>
          </ns1:p>
        </ns0:txBody>
      </ns0:sp>
      <ns0:sp>
        <ns0:nvSpPr>
          <ns0:cNvPr name="Freeform 24" id="24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5" id="25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6" id="26"/>
          <ns0:cNvSpPr txBox="true"/>
          <ns0:nvPr/>
        </ns0:nvSpPr>
        <ns0:spPr>
          <ns1:xfrm rot="0">
            <ns1:off x="3798483" y="1603317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Context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3798483" y="2727902"/>
            <ns1:ext cx="13460817" cy="6530398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Business Value</ns1:t>
            </ns1:r>
            <ns1:endParaRPr lang="en-US"/>
          </ns1:p>
          <ns1:p>
            <ns1:r>
              <ns1:t>- Better ranking helps reduce defaults and improve pricing decisions.</ns1:t>
            </ns1:r>
            <ns1:endParaRPr lang="en-US"/>
          </ns1:p>
          <ns1:p>
            <ns1:r>
              <ns1:t>- Explainable outputs support analyst review and governance.</ns1:t>
            </ns1:r>
            <ns1:endParaRPr lang="en-US"/>
          </ns1:p>
          <ns1:p>
            <ns1:r>
              <ns1:t>Planning Assumptions</ns1:t>
            </ns1:r>
            <ns1:endParaRPr lang="en-US"/>
          </ns1:p>
          <ns1:p>
            <ns1:r>
              <ns1:t>- 100K applications/year, 60% approval, 6% default rate, 45% LGD.</ns1:t>
            </ns1:r>
            <ns1:endParaRPr lang="en-US"/>
          </ns1:p>
          <ns1:p>
            <ns1:r>
              <ns1:t>Estimated Annual Impact</ns1:t>
            </ns1:r>
            <ns1:endParaRPr lang="en-US"/>
          </ns1:p>
          <ns1:p>
            <ns1:r>
              <ns1:t>- Savings range: $0.52M to $1.17M (policy-dependent).</ns1:t>
            </ns1:r>
            <ns1:endParaRPr lang="en-US"/>
          </ns1:p>
        </ns0:txBody>
      </ns0:sp>
      <ns0:grpSp>
        <ns0:nvGrpSpPr>
          <ns0:cNvPr name="Group 28" id="28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29" id="29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30" id="30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31" id="31"/>
          <ns0:cNvSpPr/>
          <ns0:nvPr/>
        </ns0:nvSpPr>
        <ns0:spPr>
          <ns1:xfrm flipH="false" flipV="false" rot="0">
            <ns1:off x="1157922" y="4306038"/>
            <ns1:ext cx="1674924" cy="1674924"/>
          </ns1:xfrm>
          <ns1:custGeom>
            <ns1:avLst/>
            <ns1:gdLst/>
            <ns1:ahLst/>
            <ns1:cxnLst/>
            <ns1:rect r="r" b="b" t="t" l="l"/>
            <ns1:pathLst>
              <ns1:path h="1674924" w="1674924">
                <ns1:moveTo>
                  <ns1:pt x="0" y="0"/>
                </ns1:moveTo>
                <ns1:lnTo>
                  <ns1:pt x="1674925" y="0"/>
                </ns1:lnTo>
                <ns1:lnTo>
                  <ns1:pt x="1674925" y="1674924"/>
                </ns1:lnTo>
                <ns1:lnTo>
                  <ns1:pt x="0" y="1674924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>
              <ns1:extLst>
                <ns1:ext uri="{96DAC541-7B7A-43D3-8B79-37D633B846F1}">
                  <ns3:svgBlip ns2:embed="rId5"/>
                </ns1:ext>
              </ns1:extLst>
            </ns1:blip>
            <ns1:stretch>
              <ns1:fillRect l="0" t="0" r="0" b="0"/>
            </ns1:stretch>
          </ns1:blipFill>
        </ns0:spPr>
      </ns0:sp>
    </ns0:spTree>
  </ns0:cSld>
  <ns0:clrMapOvr>
    <ns1:masterClrMapping/>
  </ns0:clrMapOvr>
</ns0:sld>
</file>

<file path=ppt/slides/slide5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0"/>
            <ns1:ext cx="5104046" cy="10287000"/>
            <ns1:chOff x="0" y="0"/>
            <ns1:chExt cx="1344275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344275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1344275">
                  <ns1:moveTo>
                    <ns1:pt x="0" y="0"/>
                  </ns1:moveTo>
                  <ns1:lnTo>
                    <ns1:pt x="1344275" y="0"/>
                  </ns1:lnTo>
                  <ns1:lnTo>
                    <ns1:pt x="1344275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344275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1242999" y="2741301"/>
            <ns1:ext cx="4796559" cy="6234446"/>
            <ns1:chOff x="0" y="0"/>
            <ns1:chExt cx="899914" cy="1169685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899914" cy="1169685"/>
            </ns1:xfrm>
            <ns1:custGeom>
              <ns1:avLst/>
              <ns1:gdLst/>
              <ns1:ahLst/>
              <ns1:cxnLst/>
              <ns1:rect r="r" b="b" t="t" l="l"/>
              <ns1:pathLst>
                <ns1:path h="1169685" w="899914">
                  <ns1:moveTo>
                    <ns1:pt x="0" y="0"/>
                  </ns1:moveTo>
                  <ns1:lnTo>
                    <ns1:pt x="899914" y="0"/>
                  </ns1:lnTo>
                  <ns1:lnTo>
                    <ns1:pt x="899914" y="1169685"/>
                  </ns1:lnTo>
                  <ns1:lnTo>
                    <ns1:pt x="0" y="1169685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0" t="-7738" r="0" b="-7738"/>
              </ns1:stretch>
            </ns1:blipFill>
          </ns0:spPr>
        </ns0:sp>
      </ns0:grpSp>
      <ns0:grpSp>
        <ns0:nvGrpSpPr>
          <ns0:cNvPr name="Group 7" id="7"/>
          <ns0:cNvGrpSpPr/>
          <ns0:nvPr/>
        </ns0:nvGrpSpPr>
        <ns0:grpSpPr>
          <ns1:xfrm rot="0">
            <ns1:off x="6039559" y="3394726"/>
            <ns1:ext cx="647494" cy="5581021"/>
            <ns1:chOff x="0" y="0"/>
            <ns1:chExt cx="170533" cy="1469899"/>
          </ns1:xfrm>
        </ns0:grpSpPr>
        <ns0:sp>
          <ns0:nvSpPr>
            <ns0:cNvPr name="Freeform 8" id="8"/>
            <ns0:cNvSpPr/>
            <ns0:nvPr/>
          </ns0:nvSpPr>
          <ns0:spPr>
            <ns1:xfrm flipH="false" flipV="false" rot="0">
              <ns1:off x="0" y="0"/>
              <ns1:ext cx="170533" cy="1469899"/>
            </ns1:xfrm>
            <ns1:custGeom>
              <ns1:avLst/>
              <ns1:gdLst/>
              <ns1:ahLst/>
              <ns1:cxnLst/>
              <ns1:rect r="r" b="b" t="t" l="l"/>
              <ns1:pathLst>
                <ns1:path h="1469899" w="170533">
                  <ns1:moveTo>
                    <ns1:pt x="0" y="0"/>
                  </ns1:moveTo>
                  <ns1:lnTo>
                    <ns1:pt x="170533" y="0"/>
                  </ns1:lnTo>
                  <ns1:lnTo>
                    <ns1:pt x="170533" y="1469899"/>
                  </ns1:lnTo>
                  <ns1:lnTo>
                    <ns1:pt x="0" y="1469899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9" id="9"/>
            <ns0:cNvSpPr txBox="true"/>
            <ns0:nvPr/>
          </ns0:nvSpPr>
          <ns0:spPr>
            <ns1:xfrm>
              <ns1:off x="0" y="-38100"/>
              <ns1:ext cx="170533" cy="150799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0" id="10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2" id="12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3" id="13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4" id="14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5" id="15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6" id="16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7" id="17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8" id="18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9" id="19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0" id="20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1" id="21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2" id="22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3" id="23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4" id="24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5" id="25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6" id="26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3">
              <ns1:extLst>
                <ns1:ext uri="{96DAC541-7B7A-43D3-8B79-37D633B846F1}">
                  <ns3:svgBlip ns2:embed="rId4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7" id="27"/>
          <ns0:cNvSpPr txBox="true"/>
          <ns0:nvPr/>
        </ns0:nvSpPr>
        <ns0:spPr>
          <ns1:xfrm rot="0">
            <ns1:off x="7312656" y="1133144"/>
            <ns1:ext cx="10306551" cy="5409439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Working Hypothesis</ns1:t>
            </ns1:r>
            <ns1:endParaRPr lang="en-US"/>
          </ns1:p>
          <ns1:p>
            <ns1:r>
              <ns1:t>- Applicant + aggregated credit-history features provide usable risk signal.</ns1:t>
            </ns1:r>
            <ns1:endParaRPr lang="en-US"/>
          </ns1:p>
          <ns1:p>
            <ns1:r>
              <ns1:t>Statistical Test</ns1:t>
            </ns1:r>
            <ns1:endParaRPr lang="en-US"/>
          </ns1:p>
          <ns1:p>
            <ns1:r>
              <ns1:t>- H0: ROC-AUC &lt;= 0.50 (chance-level ranking)</ns1:t>
            </ns1:r>
            <ns1:endParaRPr lang="en-US"/>
          </ns1:p>
          <ns1:p>
            <ns1:r>
              <ns1:t>- H1: ROC-AUC &gt; 0.50 (useful ranking)</ns1:t>
            </ns1:r>
            <ns1:endParaRPr lang="en-US"/>
          </ns1:p>
          <ns1:p>
            <ns1:r>
              <ns1:t>Error Trade-off</ns1:t>
            </ns1:r>
            <ns1:endParaRPr lang="en-US"/>
          </ns1:p>
          <ns1:p>
            <ns1:r>
              <ns1:t>- False Positive: good borrower blocked -&gt; missed revenue</ns1:t>
            </ns1:r>
            <ns1:endParaRPr lang="en-US"/>
          </ns1:p>
          <ns1:p>
            <ns1:r>
              <ns1:t>- False Negative: risky borrower approved -&gt; credit losses</ns1:t>
            </ns1:r>
            <ns1:endParaRPr lang="en-US"/>
          </ns1:p>
        </ns0:txBody>
      </ns0:sp>
      <ns0:graphicFrame>
        <ns0:nvGraphicFramePr>
          <ns0:cNvPr name="Table 28" id="28"/>
          <ns0:cNvGraphicFramePr>
            <ns1:graphicFrameLocks noGrp="true"/>
          </ns0:cNvGraphicFramePr>
          <ns0:nvPr/>
        </ns0:nvGraphicFramePr>
        <ns0:xfrm>
          <ns1:off x="7312656" y="6153150"/>
          <ns1:ext cx="9953737" cy="3105150"/>
        </ns0:xfrm>
        <ns1:graphic>
          <ns1:graphicData uri="http://schemas.openxmlformats.org/drawingml/2006/table">
            <ns1:tbl>
              <ns1:tblPr/>
              <ns1:tblGrid>
                <ns1:gridCol w="2959919"/>
                <ns1:gridCol w="2903159"/>
                <ns1:gridCol w="4090659"/>
              </ns1:tblGrid>
              <ns1:tr h="810039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Error Type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Definition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Business Impact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1147555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Type I (False Positive)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Classify reliable borrower as high risk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Lost revenue, reduced acquisition, fairness concerns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1147555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Type II (False Negative)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Classify high-risk borrower as low risk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265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Elevated defaults, write-offs</ns1:t>
                      </ns1:r>
                      <ns1:endParaRPr lang="en-US" sz="1100"/>
                    </ns1:p>
                  </ns1:txBody>
                  <ns1:tcPr marL="190500" marR="190500" marT="190500" marB="1905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</ns1:tbl>
          </ns1:graphicData>
        </ns1:graphic>
      </ns0:graphicFrame>
      <ns0:sp>
        <ns0:nvSpPr>
          <ns0:cNvPr name="TextBox 29" id="29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30" id="30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31" id="31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32" id="32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06</ns1:t>
            </ns1:r>
          </ns1:p>
        </ns0:txBody>
      </ns0:sp>
      <ns0:sp>
        <ns0:nvSpPr>
          <ns0:cNvPr name="TextBox 33" id="33"/>
          <ns0:cNvSpPr txBox="true"/>
          <ns0:nvPr/>
        </ns0:nvSpPr>
        <ns0:spPr>
          <ns1:xfrm rot="0">
            <ns1:off x="-2664790" y="689914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7840"/>
              </ns1:lnSpc>
              <ns1:spcBef>
                <ns1:spcPct val="0"/>
              </ns1:spcBef>
            </ns1:pPr>
            <ns1:r>
              <ns1:rPr lang="en-US" b="true" sz="5600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Hypothesis</ns1:t>
            </ns1:r>
          </ns1:p>
        </ns0:txBody>
      </ns0:sp>
    </ns0:spTree>
  </ns0:cSld>
  <ns0:clrMapOvr>
    <ns1:masterClrMapping/>
  </ns0:clrMapOvr>
</ns0:sld>
</file>

<file path=ppt/slides/slide6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0"/>
            <ns1:ext cx="5104046" cy="10287000"/>
            <ns1:chOff x="0" y="0"/>
            <ns1:chExt cx="1344275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344275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1344275">
                  <ns1:moveTo>
                    <ns1:pt x="0" y="0"/>
                  </ns1:moveTo>
                  <ns1:lnTo>
                    <ns1:pt x="1344275" y="0"/>
                  </ns1:lnTo>
                  <ns1:lnTo>
                    <ns1:pt x="1344275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344275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0" id="20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1" id="21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2" id="22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07</ns1:t>
            </ns1:r>
          </ns1:p>
        </ns0:txBody>
      </ns0:sp>
      <ns0:sp>
        <ns0:nvSpPr>
          <ns0:cNvPr name="Freeform 24" id="24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5" id="25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6" id="26"/>
          <ns0:cNvSpPr txBox="true"/>
          <ns0:nvPr/>
        </ns0:nvSpPr>
        <ns0:spPr>
          <ns1:xfrm rot="0">
            <ns1:off x="-2936582" y="613096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7840"/>
              </ns1:lnSpc>
              <ns1:spcBef>
                <ns1:spcPct val="0"/>
              </ns1:spcBef>
            </ns1:pPr>
            <ns1:r>
              <ns1:rPr lang="en-US" b="true" sz="5600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Hypothesis</ns1:t>
            </ns1:r>
          </ns1:p>
        </ns0:txBody>
      </ns0:sp>
      <ns0:grpSp>
        <ns0:nvGrpSpPr>
          <ns0:cNvPr name="Group 27" id="27"/>
          <ns0:cNvGrpSpPr/>
          <ns0:nvPr/>
        </ns0:nvGrpSpPr>
        <ns0:grpSpPr>
          <ns1:xfrm rot="0">
            <ns1:off x="1028700" y="1712601"/>
            <ns1:ext cx="16230600" cy="7545699"/>
            <ns1:chOff x="0" y="0"/>
            <ns1:chExt cx="4274726" cy="1987345"/>
          </ns1:xfrm>
        </ns0:grpSpPr>
        <ns0:sp>
          <ns0:nvSpPr>
            <ns0:cNvPr name="Freeform 28" id="28"/>
            <ns0:cNvSpPr/>
            <ns0:nvPr/>
          </ns0:nvSpPr>
          <ns0:spPr>
            <ns1:xfrm flipH="false" flipV="false" rot="0">
              <ns1:off x="0" y="0"/>
              <ns1:ext cx="4274726" cy="1987345"/>
            </ns1:xfrm>
            <ns1:custGeom>
              <ns1:avLst/>
              <ns1:gdLst/>
              <ns1:ahLst/>
              <ns1:cxnLst/>
              <ns1:rect r="r" b="b" t="t" l="l"/>
              <ns1:pathLst>
                <ns1:path h="1987345" w="4274726">
                  <ns1:moveTo>
                    <ns1:pt x="0" y="0"/>
                  </ns1:moveTo>
                  <ns1:lnTo>
                    <ns1:pt x="4274726" y="0"/>
                  </ns1:lnTo>
                  <ns1:lnTo>
                    <ns1:pt x="4274726" y="1987345"/>
                  </ns1:lnTo>
                  <ns1:lnTo>
                    <ns1:pt x="0" y="198734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29" id="29"/>
            <ns0:cNvSpPr txBox="true"/>
            <ns0:nvPr/>
          </ns0:nvSpPr>
          <ns0:spPr>
            <ns1:xfrm>
              <ns1:off x="0" y="-38100"/>
              <ns1:ext cx="4274726" cy="202544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30" id="30"/>
          <ns0:cNvSpPr txBox="true"/>
          <ns0:nvPr/>
        </ns0:nvSpPr>
        <ns0:spPr>
          <ns1:xfrm rot="0">
            <ns1:off x="1443635" y="1990156"/>
            <ns1:ext cx="15450108" cy="6895339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Validation and Governance</ns1:t>
            </ns1:r>
            <ns1:endParaRPr lang="en-US"/>
          </ns1:p>
          <ns1:p>
            <ns1:r>
              <ns1:t>- Stratified 80/20 split to preserve class balance.</ns1:t>
            </ns1:r>
            <ns1:endParaRPr lang="en-US"/>
          </ns1:p>
          <ns1:p>
            <ns1:r>
              <ns1:t>- Primary metric: ROC-AUC (robust for imbalanced data).</ns1:t>
            </ns1:r>
            <ns1:endParaRPr lang="en-US"/>
          </ns1:p>
          <ns1:p>
            <ns1:r>
              <ns1:t>- Early stopping on validation AUC to reduce overfitting.</ns1:t>
            </ns1:r>
            <ns1:endParaRPr lang="en-US"/>
          </ns1:p>
          <ns1:p>
            <ns1:r>
              <ns1:t>Decision Policy</ns1:t>
            </ns1:r>
            <ns1:endParaRPr lang="en-US"/>
          </ns1:p>
          <ns1:p>
            <ns1:r>
              <ns1:t>- Default threshold = 0.50 (configurable business lever).</ns1:t>
            </ns1:r>
            <ns1:endParaRPr lang="en-US"/>
          </ns1:p>
          <ns1:p>
            <ns1:r>
              <ns1:t>- Next step: optimize threshold by expected value and add 5-fold CV.</ns1:t>
            </ns1:r>
            <ns1:endParaRPr lang="en-US"/>
          </ns1:p>
        </ns0:txBody>
      </ns0:sp>
    </ns0:spTree>
  </ns0:cSld>
  <ns0:clrMapOvr>
    <ns1:masterClrMapping/>
  </ns0:clrMapOvr>
</ns0:sld>
</file>

<file path=ppt/slides/slide7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868643" y="6489597"/>
            <ns1:ext cx="15027546" cy="2012316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Data Sources (5.2)</ns1:t>
            </ns1:r>
            <ns1:endParaRPr lang="en-US"/>
          </ns1:p>
          <ns1:p>
            <ns1:r>
              <ns1:t>- Main application table + 6 supporting historical credit tables.</ns1:t>
            </ns1:r>
            <ns1:endParaRPr lang="en-US"/>
          </ns1:p>
          <ns1:p>
            <ns1:r>
              <ns1:t>- Source scale: ~58M+ rows; modeled at applicant level (307,511 rows).</ns1:t>
            </ns1:r>
            <ns1:endParaRPr lang="en-US"/>
          </ns1:p>
          <ns1:p>
            <ns1:r>
              <ns1:t>Feature Engineering (5.4)</ns1:t>
            </ns1:r>
            <ns1:endParaRPr lang="en-US"/>
          </ns1:p>
          <ns1:p>
            <ns1:r>
              <ns1:t>- Key ratios: credit/income, annuity/income, credit/annuity, employed percent.</ns1:t>
            </ns1:r>
            <ns1:endParaRPr lang="en-US"/>
          </ns1:p>
          <ns1:p>
            <ns1:r>
              <ns1:t>- Per-applicant aggregates: mean, max, min, sum, std, count.</ns1:t>
            </ns1:r>
            <ns1:endParaRPr lang="en-US"/>
          </ns1:p>
        </ns0:txBody>
      </ns0:sp>
      <ns0:graphicFrame>
        <ns0:nvGraphicFramePr>
          <ns0:cNvPr name="Table 23" id="23"/>
          <ns0:cNvGraphicFramePr>
            <ns1:graphicFrameLocks noGrp="true"/>
          </ns0:cNvGraphicFramePr>
          <ns0:nvPr/>
        </ns0:nvGraphicFramePr>
        <ns0:xfrm>
          <ns1:off x="868643" y="1458837"/>
          <ns1:ext cx="14644356" cy="4808416"/>
        </ns0:xfrm>
        <ns1:graphic>
          <ns1:graphicData uri="http://schemas.openxmlformats.org/drawingml/2006/table">
            <ns1:tbl>
              <ns1:tblPr/>
              <ns1:tblGrid>
                <ns1:gridCol w="3852019"/>
                <ns1:gridCol w="2772877"/>
                <ns1:gridCol w="2653981"/>
                <ns1:gridCol w="5365479"/>
              </ns1:tblGrid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Content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Source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Rows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b="true">
                          <ns1:solidFill>
                            <ns1:srgbClr val="000000"/>
                          </ns1:solidFill>
                          <ns1:latin typeface="Canva Sans Bold"/>
                          <ns1:ea typeface="Canva Sans Bold"/>
                          <ns1:cs typeface="Canva Sans Bold"/>
                          <ns1:sym typeface="Canva Sans Bold"/>
                        </ns1:rPr>
                        <ns1:t>Columns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Main table with target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application_train.csv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 marL="0" indent="0" lvl="0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strike="noStrike" u="none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307,511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 marL="0" indent="0" lvl="0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 strike="noStrike" u="none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122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Credit bureau history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bureau.csv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1,716,428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17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Monthly bureau status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bureau_balance.csv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27M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3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Prior applications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previous_application.csv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1.67M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37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POS/cash loan monthly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POS_CASH_balance.csv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10M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8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Payment history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installments_payments.csv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13.6M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8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  <ns1:tr h="601052"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Card monthly balances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credit_card_balance.csv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3.84M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  <ns1:tc>
                  <ns1:txBody>
                    <ns1:bodyPr anchor="t" rtlCol="false"/>
                    <ns1:lstStyle/>
                    <ns1:p>
                      <ns1:pPr algn="ctr">
                        <ns1:lnSpc>
                          <ns1:spcPts val="949"/>
                        </ns1:lnSpc>
                        <ns1:defRPr/>
                      </ns1:pPr>
                      <ns1:r>
                        <ns1:rPr lang="en-US" sz="1899">
                          <ns1:solidFill>
                            <ns1:srgbClr val="000000"/>
                          </ns1:solidFill>
                          <ns1:latin typeface="Canva Sans"/>
                          <ns1:ea typeface="Canva Sans"/>
                          <ns1:cs typeface="Canva Sans"/>
                          <ns1:sym typeface="Canva Sans"/>
                        </ns1:rPr>
                        <ns1:t>23</ns1:t>
                      </ns1:r>
                      <ns1:endParaRPr lang="en-US" sz="1100"/>
                    </ns1:p>
                  </ns1:txBody>
                  <ns1:tcPr marL="76200" marR="76200" marT="76200" marB="76200" anchor="ctr">
                    <ns1:lnL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L>
                    <ns1:lnR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R>
                    <ns1:lnT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T>
                    <ns1:lnB cmpd="sng" algn="ctr" cap="flat" w="38100">
                      <ns1:solidFill>
                        <ns1:srgbClr val="000000"/>
                      </ns1:solidFill>
                      <ns1:prstDash val="solid"/>
                      <ns1:round/>
                      <ns1:headEnd type="none" w="med" len="med"/>
                      <ns1:tailEnd type="none" w="med" len="med"/>
                    </ns1:lnB>
                  </ns1:tcPr>
                </ns1:tc>
              </ns1:tr>
            </ns1:tbl>
          </ns1:graphicData>
        </ns1:graphic>
      </ns0:graphicFrame>
      <ns0:sp>
        <ns0:nvSpPr>
          <ns0:cNvPr name="TextBox 24" id="24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08</ns1:t>
            </ns1:r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1028700" y="285750"/>
            <ns1:ext cx="7159734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Data</ns1:t>
            </ns1:r>
          </ns1:p>
        </ns0:txBody>
      </ns0:sp>
    </ns0:spTree>
  </ns0:cSld>
  <ns0:clrMapOvr>
    <ns1:masterClrMapping/>
  </ns0:clrMapOvr>
</ns0:sld>
</file>

<file path=ppt/slides/slide8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8911488"/>
            <ns1:ext cx="18288000" cy="1375512"/>
            <ns1:chOff x="0" y="0"/>
            <ns1:chExt cx="4816593" cy="362275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4816592" cy="362275"/>
            </ns1:xfrm>
            <ns1:custGeom>
              <ns1:avLst/>
              <ns1:gdLst/>
              <ns1:ahLst/>
              <ns1:cxnLst/>
              <ns1:rect r="r" b="b" t="t" l="l"/>
              <ns1:pathLst>
                <ns1:path h="362275" w="4816592">
                  <ns1:moveTo>
                    <ns1:pt x="0" y="0"/>
                  </ns1:moveTo>
                  <ns1:lnTo>
                    <ns1:pt x="4816592" y="0"/>
                  </ns1:lnTo>
                  <ns1:lnTo>
                    <ns1:pt x="4816592" y="362275"/>
                  </ns1:lnTo>
                  <ns1:lnTo>
                    <ns1:pt x="0" y="362275"/>
                  </ns1:lnTo>
                  <ns1:close/>
                </ns1:path>
              </ns1:pathLst>
            </ns1:custGeom>
            <ns1:solidFill>
              <ns1:srgbClr val="EAF1FC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4816593" cy="400375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7" id="7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8" id="8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9" id="9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0" id="10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1" id="11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2" id="12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13" id="13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4" id="14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15" id="15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6" id="16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7" id="17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18" id="18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9" id="19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Freeform 20" id="20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21" id="21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2">
              <ns1:extLst>
                <ns1:ext uri="{96DAC541-7B7A-43D3-8B79-37D633B846F1}">
                  <ns3:svgBlip ns2:embed="rId3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22" id="22"/>
          <ns0:cNvSpPr txBox="true"/>
          <ns0:nvPr/>
        </ns0:nvSpPr>
        <ns0:spPr>
          <ns1:xfrm rot="0">
            <ns1:off x="1028700" y="1845766"/>
            <ns1:ext cx="15384164" cy="637311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Data Exploration and Preparation (5.3, 5.4)</ns1:t>
            </ns1:r>
            <ns1:endParaRPr lang="en-US"/>
          </ns1:p>
          <ns1:p>
            <ns1:r>
              <ns1:t>Before</ns1:t>
            </ns1:r>
            <ns1:endParaRPr lang="en-US"/>
          </ns1:p>
          <ns1:p>
            <ns1:r>
              <ns1:t>- Heavy missingness (41 columns &gt;50% missing).</ns1:t>
            </ns1:r>
            <ns1:endParaRPr lang="en-US"/>
          </ns1:p>
          <ns1:p>
            <ns1:r>
              <ns1:t>- Class imbalance: 8.07% positive class.</ns1:t>
            </ns1:r>
            <ns1:endParaRPr lang="en-US"/>
          </ns1:p>
          <ns1:p>
            <ns1:r>
              <ns1:t>After</ns1:t>
            </ns1:r>
            <ns1:endParaRPr lang="en-US"/>
          </ns1:p>
          <ns1:p>
            <ns1:r>
              <ns1:t>- Consolidated applicant-level feature set with historical summaries.</ns1:t>
            </ns1:r>
            <ns1:endParaRPr lang="en-US"/>
          </ns1:p>
          <ns1:p>
            <ns1:r>
              <ns1:t>- Cleaning: sentinel handling, numeric coercion, missing-category tokens.</ns1:t>
            </ns1:r>
            <ns1:endParaRPr lang="en-US"/>
          </ns1:p>
          <ns1:p>
            <ns1:r>
              <ns1:t>- Imbalance handling: LightGBM scale_pos_weight.</ns1:t>
            </ns1:r>
            <ns1:endParaRPr lang="en-US"/>
          </ns1:p>
        </ns0:txBody>
      </ns0:sp>
      <ns0:sp>
        <ns0:nvSpPr>
          <ns0:cNvPr name="TextBox 23" id="23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4" id="24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5" id="25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26" id="26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09</ns1:t>
            </ns1:r>
          </ns1:p>
        </ns0:txBody>
      </ns0:sp>
      <ns0:sp>
        <ns0:nvSpPr>
          <ns0:cNvPr name="TextBox 27" id="27"/>
          <ns0:cNvSpPr txBox="true"/>
          <ns0:nvPr/>
        </ns0:nvSpPr>
        <ns0:spPr>
          <ns1:xfrm rot="0">
            <ns1:off x="1028700" y="914400"/>
            <ns1:ext cx="7159734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l">
              <ns1:lnSpc>
                <ns1:spcPts val="7840"/>
              </ns1:lnSpc>
              <ns1:spcBef>
                <ns1:spcPct val="0"/>
              </ns1:spcBef>
            </ns1:pPr>
            <ns1:r>
              <ns1:rPr lang="en-US" sz="5600" b="true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Data</ns1:t>
            </ns1:r>
          </ns1:p>
        </ns0:txBody>
      </ns0:sp>
    </ns0:spTree>
  </ns0:cSld>
  <ns0:clrMapOvr>
    <ns1:masterClrMapping/>
  </ns0:clrMapOvr>
</ns0:sld>
</file>

<file path=ppt/slides/slide9.xml><?xml version="1.0" encoding="utf-8"?>
<ns0:sld xmlns:ns0="http://schemas.openxmlformats.org/presentationml/2006/main" xmlns:ns1="http://schemas.openxmlformats.org/drawingml/2006/main" xmlns:ns2="http://schemas.openxmlformats.org/officeDocument/2006/relationships" xmlns:ns3="http://schemas.microsoft.com/office/drawing/2016/SVG/main">
  <ns0:cSld>
    <ns0:spTree>
      <ns0:nvGrpSpPr>
        <ns0:cNvPr id="1" name=""/>
        <ns0:cNvGrpSpPr/>
        <ns0:nvPr/>
      </ns0:nvGrpSpPr>
      <ns0:grpSpPr>
        <ns1:xfrm>
          <ns1:off x="0" y="0"/>
          <ns1:ext cx="0" cy="0"/>
          <ns1:chOff x="0" y="0"/>
          <ns1:chExt cx="0" cy="0"/>
        </ns1:xfrm>
      </ns0:grpSpPr>
      <ns0:grpSp>
        <ns0:nvGrpSpPr>
          <ns0:cNvPr name="Group 2" id="2"/>
          <ns0:cNvGrpSpPr/>
          <ns0:nvPr/>
        </ns0:nvGrpSpPr>
        <ns0:grpSpPr>
          <ns1:xfrm rot="0">
            <ns1:off x="0" y="0"/>
            <ns1:ext cx="5104046" cy="10287000"/>
            <ns1:chOff x="0" y="0"/>
            <ns1:chExt cx="1344275" cy="2709333"/>
          </ns1:xfrm>
        </ns0:grpSpPr>
        <ns0:sp>
          <ns0:nvSpPr>
            <ns0:cNvPr name="Freeform 3" id="3"/>
            <ns0:cNvSpPr/>
            <ns0:nvPr/>
          </ns0:nvSpPr>
          <ns0:spPr>
            <ns1:xfrm flipH="false" flipV="false" rot="0">
              <ns1:off x="0" y="0"/>
              <ns1:ext cx="1344275" cy="2709333"/>
            </ns1:xfrm>
            <ns1:custGeom>
              <ns1:avLst/>
              <ns1:gdLst/>
              <ns1:ahLst/>
              <ns1:cxnLst/>
              <ns1:rect r="r" b="b" t="t" l="l"/>
              <ns1:pathLst>
                <ns1:path h="2709333" w="1344275">
                  <ns1:moveTo>
                    <ns1:pt x="0" y="0"/>
                  </ns1:moveTo>
                  <ns1:lnTo>
                    <ns1:pt x="1344275" y="0"/>
                  </ns1:lnTo>
                  <ns1:lnTo>
                    <ns1:pt x="1344275" y="2709333"/>
                  </ns1:lnTo>
                  <ns1:lnTo>
                    <ns1:pt x="0" y="2709333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4" id="4"/>
            <ns0:cNvSpPr txBox="true"/>
            <ns0:nvPr/>
          </ns0:nvSpPr>
          <ns0:spPr>
            <ns1:xfrm>
              <ns1:off x="0" y="-38100"/>
              <ns1:ext cx="1344275" cy="2747433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5" id="5"/>
          <ns0:cNvGrpSpPr/>
          <ns0:nvPr/>
        </ns0:nvGrpSpPr>
        <ns0:grpSpPr>
          <ns1:xfrm rot="0">
            <ns1:off x="1242999" y="1425796"/>
            <ns1:ext cx="5808662" cy="7549951"/>
            <ns1:chOff x="0" y="0"/>
            <ns1:chExt cx="899914" cy="1169685"/>
          </ns1:xfrm>
        </ns0:grpSpPr>
        <ns0:sp>
          <ns0:nvSpPr>
            <ns0:cNvPr name="Freeform 6" id="6"/>
            <ns0:cNvSpPr/>
            <ns0:nvPr/>
          </ns0:nvSpPr>
          <ns0:spPr>
            <ns1:xfrm flipH="false" flipV="false" rot="0">
              <ns1:off x="0" y="0"/>
              <ns1:ext cx="899914" cy="1169685"/>
            </ns1:xfrm>
            <ns1:custGeom>
              <ns1:avLst/>
              <ns1:gdLst/>
              <ns1:ahLst/>
              <ns1:cxnLst/>
              <ns1:rect r="r" b="b" t="t" l="l"/>
              <ns1:pathLst>
                <ns1:path h="1169685" w="899914">
                  <ns1:moveTo>
                    <ns1:pt x="0" y="0"/>
                  </ns1:moveTo>
                  <ns1:lnTo>
                    <ns1:pt x="899914" y="0"/>
                  </ns1:lnTo>
                  <ns1:lnTo>
                    <ns1:pt x="899914" y="1169685"/>
                  </ns1:lnTo>
                  <ns1:lnTo>
                    <ns1:pt x="0" y="1169685"/>
                  </ns1:lnTo>
                  <ns1:close/>
                </ns1:path>
              </ns1:pathLst>
            </ns1:custGeom>
            <ns1:blipFill>
              <ns1:blip ns2:embed="rId2"/>
              <ns1:stretch>
                <ns1:fillRect l="-47544" t="0" r="-47544" b="0"/>
              </ns1:stretch>
            </ns1:blipFill>
          </ns0:spPr>
        </ns0:sp>
      </ns0:grpSp>
      <ns0:grpSp>
        <ns0:nvGrpSpPr>
          <ns0:cNvPr name="Group 7" id="7"/>
          <ns0:cNvGrpSpPr/>
          <ns0:nvPr/>
        </ns0:nvGrpSpPr>
        <ns0:grpSpPr>
          <ns1:xfrm rot="0">
            <ns1:off x="7051661" y="2741301"/>
            <ns1:ext cx="877891" cy="6234446"/>
            <ns1:chOff x="0" y="0"/>
            <ns1:chExt cx="231214" cy="1641994"/>
          </ns1:xfrm>
        </ns0:grpSpPr>
        <ns0:sp>
          <ns0:nvSpPr>
            <ns0:cNvPr name="Freeform 8" id="8"/>
            <ns0:cNvSpPr/>
            <ns0:nvPr/>
          </ns0:nvSpPr>
          <ns0:spPr>
            <ns1:xfrm flipH="false" flipV="false" rot="0">
              <ns1:off x="0" y="0"/>
              <ns1:ext cx="231214" cy="1641994"/>
            </ns1:xfrm>
            <ns1:custGeom>
              <ns1:avLst/>
              <ns1:gdLst/>
              <ns1:ahLst/>
              <ns1:cxnLst/>
              <ns1:rect r="r" b="b" t="t" l="l"/>
              <ns1:pathLst>
                <ns1:path h="1641994" w="231214">
                  <ns1:moveTo>
                    <ns1:pt x="0" y="0"/>
                  </ns1:moveTo>
                  <ns1:lnTo>
                    <ns1:pt x="231214" y="0"/>
                  </ns1:lnTo>
                  <ns1:lnTo>
                    <ns1:pt x="231214" y="1641994"/>
                  </ns1:lnTo>
                  <ns1:lnTo>
                    <ns1:pt x="0" y="1641994"/>
                  </ns1:lnTo>
                  <ns1:close/>
                </ns1:path>
              </ns1:pathLst>
            </ns1:custGeom>
            <ns1:solidFill>
              <ns1:srgbClr val="E9FAF6"/>
            </ns1:solidFill>
          </ns0:spPr>
        </ns0:sp>
        <ns0:sp>
          <ns0:nvSpPr>
            <ns0:cNvPr name="TextBox 9" id="9"/>
            <ns0:cNvSpPr txBox="true"/>
            <ns0:nvPr/>
          </ns0:nvSpPr>
          <ns0:spPr>
            <ns1:xfrm>
              <ns1:off x="0" y="-38100"/>
              <ns1:ext cx="231214" cy="1680094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0" id="10"/>
          <ns0:cNvGrpSpPr/>
          <ns0:nvPr/>
        </ns0:nvGrpSpPr>
        <ns0:grpSpPr>
          <ns1:xfrm rot="0">
            <ns1:off x="7929552" y="6131883"/>
            <ns1:ext cx="8297441" cy="2843864"/>
            <ns1:chOff x="0" y="0"/>
            <ns1:chExt cx="1285491" cy="440589"/>
          </ns1:xfrm>
        </ns0:grpSpPr>
        <ns0:sp>
          <ns0:nvSpPr>
            <ns0:cNvPr name="Freeform 11" id="11"/>
            <ns0:cNvSpPr/>
            <ns0:nvPr/>
          </ns0:nvSpPr>
          <ns0:spPr>
            <ns1:xfrm flipH="false" flipV="false" rot="0">
              <ns1:off x="0" y="0"/>
              <ns1:ext cx="1285491" cy="440589"/>
            </ns1:xfrm>
            <ns1:custGeom>
              <ns1:avLst/>
              <ns1:gdLst/>
              <ns1:ahLst/>
              <ns1:cxnLst/>
              <ns1:rect r="r" b="b" t="t" l="l"/>
              <ns1:pathLst>
                <ns1:path h="440589" w="1285491">
                  <ns1:moveTo>
                    <ns1:pt x="0" y="0"/>
                  </ns1:moveTo>
                  <ns1:lnTo>
                    <ns1:pt x="1285491" y="0"/>
                  </ns1:lnTo>
                  <ns1:lnTo>
                    <ns1:pt x="1285491" y="440589"/>
                  </ns1:lnTo>
                  <ns1:lnTo>
                    <ns1:pt x="0" y="440589"/>
                  </ns1:lnTo>
                  <ns1:close/>
                </ns1:path>
              </ns1:pathLst>
            </ns1:custGeom>
            <ns1:blipFill>
              <ns1:blip ns2:embed="rId3"/>
              <ns1:stretch>
                <ns1:fillRect l="0" t="-59938" r="0" b="-39557"/>
              </ns1:stretch>
            </ns1:blipFill>
          </ns0:spPr>
        </ns0:sp>
      </ns0:grpSp>
      <ns0:grpSp>
        <ns0:nvGrpSpPr>
          <ns0:cNvPr name="Group 12" id="12"/>
          <ns0:cNvGrpSpPr/>
          <ns0:nvPr/>
        </ns0:nvGrpSpPr>
        <ns0:grpSpPr>
          <ns1:xfrm rot="0">
            <ns1:off x="0" y="2741301"/>
            <ns1:ext cx="396003" cy="1334586"/>
            <ns1:chOff x="0" y="0"/>
            <ns1:chExt cx="104297" cy="351496"/>
          </ns1:xfrm>
        </ns0:grpSpPr>
        <ns0:sp>
          <ns0:nvSpPr>
            <ns0:cNvPr name="Freeform 13" id="13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4" id="14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5" id="15"/>
          <ns0:cNvGrpSpPr/>
          <ns0:nvPr/>
        </ns0:nvGrpSpPr>
        <ns0:grpSpPr>
          <ns1:xfrm rot="0">
            <ns1:off x="0" y="9369050"/>
            <ns1:ext cx="604914" cy="520243"/>
            <ns1:chOff x="0" y="0"/>
            <ns1:chExt cx="159319" cy="137019"/>
          </ns1:xfrm>
        </ns0:grpSpPr>
        <ns0:sp>
          <ns0:nvSpPr>
            <ns0:cNvPr name="Freeform 16" id="16"/>
            <ns0:cNvSpPr/>
            <ns0:nvPr/>
          </ns0:nvSpPr>
          <ns0:spPr>
            <ns1:xfrm flipH="false" flipV="false" rot="0">
              <ns1:off x="0" y="0"/>
              <ns1:ext cx="159319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59319">
                  <ns1:moveTo>
                    <ns1:pt x="0" y="0"/>
                  </ns1:moveTo>
                  <ns1:lnTo>
                    <ns1:pt x="159319" y="0"/>
                  </ns1:lnTo>
                  <ns1:lnTo>
                    <ns1:pt x="159319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17" id="17"/>
            <ns0:cNvSpPr txBox="true"/>
            <ns0:nvPr/>
          </ns0:nvSpPr>
          <ns0:spPr>
            <ns1:xfrm>
              <ns1:off x="0" y="-38100"/>
              <ns1:ext cx="159319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18" id="18"/>
          <ns0:cNvGrpSpPr/>
          <ns0:nvPr/>
        </ns0:nvGrpSpPr>
        <ns0:grpSpPr>
          <ns1:xfrm rot="0">
            <ns1:off x="17891997" y="2741301"/>
            <ns1:ext cx="396003" cy="1334586"/>
            <ns1:chOff x="0" y="0"/>
            <ns1:chExt cx="104297" cy="351496"/>
          </ns1:xfrm>
        </ns0:grpSpPr>
        <ns0:sp>
          <ns0:nvSpPr>
            <ns0:cNvPr name="Freeform 19" id="19"/>
            <ns0:cNvSpPr/>
            <ns0:nvPr/>
          </ns0:nvSpPr>
          <ns0:spPr>
            <ns1:xfrm flipH="false" flipV="false" rot="0">
              <ns1:off x="0" y="0"/>
              <ns1:ext cx="104297" cy="351496"/>
            </ns1:xfrm>
            <ns1:custGeom>
              <ns1:avLst/>
              <ns1:gdLst/>
              <ns1:ahLst/>
              <ns1:cxnLst/>
              <ns1:rect r="r" b="b" t="t" l="l"/>
              <ns1:pathLst>
                <ns1:path h="351496" w="104297">
                  <ns1:moveTo>
                    <ns1:pt x="0" y="0"/>
                  </ns1:moveTo>
                  <ns1:lnTo>
                    <ns1:pt x="104297" y="0"/>
                  </ns1:lnTo>
                  <ns1:lnTo>
                    <ns1:pt x="104297" y="351496"/>
                  </ns1:lnTo>
                  <ns1:lnTo>
                    <ns1:pt x="0" y="351496"/>
                  </ns1:lnTo>
                  <ns1:close/>
                </ns1:path>
              </ns1:pathLst>
            </ns1:custGeom>
            <ns1:solidFill>
              <ns1:srgbClr val="2F78E1"/>
            </ns1:solidFill>
          </ns0:spPr>
        </ns0:sp>
        <ns0:sp>
          <ns0:nvSpPr>
            <ns0:cNvPr name="TextBox 20" id="20"/>
            <ns0:cNvSpPr txBox="true"/>
            <ns0:nvPr/>
          </ns0:nvSpPr>
          <ns0:spPr>
            <ns1:xfrm>
              <ns1:off x="0" y="-38100"/>
              <ns1:ext cx="104297" cy="389596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1" id="21"/>
          <ns0:cNvGrpSpPr/>
          <ns0:nvPr/>
        </ns0:nvGrpSpPr>
        <ns0:grpSpPr>
          <ns1:xfrm rot="0">
            <ns1:off x="17673881" y="9369050"/>
            <ns1:ext cx="614119" cy="520243"/>
            <ns1:chOff x="0" y="0"/>
            <ns1:chExt cx="161743" cy="137019"/>
          </ns1:xfrm>
        </ns0:grpSpPr>
        <ns0:sp>
          <ns0:nvSpPr>
            <ns0:cNvPr name="Freeform 22" id="22"/>
            <ns0:cNvSpPr/>
            <ns0:nvPr/>
          </ns0:nvSpPr>
          <ns0:spPr>
            <ns1:xfrm flipH="false" flipV="false" rot="0">
              <ns1:off x="0" y="0"/>
              <ns1:ext cx="161743" cy="137019"/>
            </ns1:xfrm>
            <ns1:custGeom>
              <ns1:avLst/>
              <ns1:gdLst/>
              <ns1:ahLst/>
              <ns1:cxnLst/>
              <ns1:rect r="r" b="b" t="t" l="l"/>
              <ns1:pathLst>
                <ns1:path h="137019" w="161743">
                  <ns1:moveTo>
                    <ns1:pt x="0" y="0"/>
                  </ns1:moveTo>
                  <ns1:lnTo>
                    <ns1:pt x="161743" y="0"/>
                  </ns1:lnTo>
                  <ns1:lnTo>
                    <ns1:pt x="161743" y="137019"/>
                  </ns1:lnTo>
                  <ns1:lnTo>
                    <ns1:pt x="0" y="137019"/>
                  </ns1:ln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3" id="23"/>
            <ns0:cNvSpPr txBox="true"/>
            <ns0:nvPr/>
          </ns0:nvSpPr>
          <ns0:spPr>
            <ns1:xfrm>
              <ns1:off x="0" y="-38100"/>
              <ns1:ext cx="161743" cy="175119"/>
            </ns1:xfrm>
            <ns1:prstGeom prst="rect">
              <ns1:avLst/>
            </ns1:prstGeom>
          </ns0:spPr>
          <ns0:txBody>
            <ns1:bodyPr anchor="ctr" rtlCol="false" tIns="50800" lIns="50800" bIns="50800" rIns="50800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grpSp>
        <ns0:nvGrpSpPr>
          <ns0:cNvPr name="Group 24" id="24"/>
          <ns0:cNvGrpSpPr/>
          <ns0:nvPr/>
        </ns0:nvGrpSpPr>
        <ns0:grpSpPr>
          <ns1:xfrm rot="0">
            <ns1:off x="1393322" y="549647"/>
            <ns1:ext cx="40903" cy="40903"/>
            <ns1:chOff x="0" y="0"/>
            <ns1:chExt cx="812800" cy="812800"/>
          </ns1:xfrm>
        </ns0:grpSpPr>
        <ns0:sp>
          <ns0:nvSpPr>
            <ns0:cNvPr name="Freeform 25" id="25"/>
            <ns0:cNvSpPr/>
            <ns0:nvPr/>
          </ns0:nvSpPr>
          <ns0:spPr>
            <ns1:xfrm flipH="false" flipV="false" rot="0">
              <ns1:off x="0" y="0"/>
              <ns1:ext cx="812800" cy="812800"/>
            </ns1:xfrm>
            <ns1:custGeom>
              <ns1:avLst/>
              <ns1:gdLst/>
              <ns1:ahLst/>
              <ns1:cxnLst/>
              <ns1:rect r="r" b="b" t="t" l="l"/>
              <ns1:pathLst>
                <ns1:path h="812800" w="812800">
                  <ns1:moveTo>
                    <ns1:pt x="406400" y="0"/>
                  </ns1:moveTo>
                  <ns1:cubicBezTo>
                    <ns1:pt x="181951" y="0"/>
                    <ns1:pt x="0" y="181951"/>
                    <ns1:pt x="0" y="406400"/>
                  </ns1:cubicBezTo>
                  <ns1:cubicBezTo>
                    <ns1:pt x="0" y="630849"/>
                    <ns1:pt x="181951" y="812800"/>
                    <ns1:pt x="406400" y="812800"/>
                  </ns1:cubicBezTo>
                  <ns1:cubicBezTo>
                    <ns1:pt x="630849" y="812800"/>
                    <ns1:pt x="812800" y="630849"/>
                    <ns1:pt x="812800" y="406400"/>
                  </ns1:cubicBezTo>
                  <ns1:cubicBezTo>
                    <ns1:pt x="812800" y="181951"/>
                    <ns1:pt x="630849" y="0"/>
                    <ns1:pt x="406400" y="0"/>
                  </ns1:cubicBezTo>
                  <ns1:close/>
                </ns1:path>
              </ns1:pathLst>
            </ns1:custGeom>
            <ns1:solidFill>
              <ns1:srgbClr val="2BCDA6"/>
            </ns1:solidFill>
          </ns0:spPr>
        </ns0:sp>
        <ns0:sp>
          <ns0:nvSpPr>
            <ns0:cNvPr name="TextBox 26" id="26"/>
            <ns0:cNvSpPr txBox="true"/>
            <ns0:nvPr/>
          </ns0:nvSpPr>
          <ns0:spPr>
            <ns1:xfrm>
              <ns1:off x="76200" y="38100"/>
              <ns1:ext cx="660400" cy="698500"/>
            </ns1:xfrm>
            <ns1:prstGeom prst="rect">
              <ns1:avLst/>
            </ns1:prstGeom>
          </ns0:spPr>
          <ns0:txBody>
            <ns1:bodyPr anchor="ctr" rtlCol="false" tIns="74078" lIns="74078" bIns="74078" rIns="74078"/>
            <ns1:lstStyle/>
            <ns1:p>
              <ns1:pPr algn="ctr">
                <ns1:lnSpc>
                  <ns1:spcPts val="2659"/>
                </ns1:lnSpc>
              </ns1:pPr>
            </ns1:p>
          </ns0:txBody>
        </ns0:sp>
      </ns0:grpSp>
      <ns0:sp>
        <ns0:nvSpPr>
          <ns0:cNvPr name="TextBox 27" id="27"/>
          <ns0:cNvSpPr txBox="true"/>
          <ns0:nvPr/>
        </ns0:nvSpPr>
        <ns0:spPr>
          <ns1:xfrm rot="0">
            <ns1:off x="16113605" y="371475"/>
            <ns1:ext cx="1560276" cy="26424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5"/>
              </ns1:lnSpc>
              <ns1:spcBef>
                <ns1:spcPct val="0"/>
              </ns1:spcBef>
            </ns1:pPr>
            <ns1:r>
              <ns1:rPr lang="en-US" b="true" sz="1596" spc="-63">
                <ns1:solidFill>
                  <ns1:srgbClr val="2C2C2C"/>
                </ns1:solidFill>
                <ns1:latin typeface="Montserrat Medium"/>
                <ns1:ea typeface="Montserrat Medium"/>
                <ns1:cs typeface="Montserrat Medium"/>
                <ns1:sym typeface="Montserrat Medium"/>
              </ns1:rPr>
              <ns1:t>Presentation</ns1:t>
            </ns1:r>
          </ns1:p>
        </ns0:txBody>
      </ns0:sp>
      <ns0:sp>
        <ns0:nvSpPr>
          <ns0:cNvPr name="TextBox 28" id="28"/>
          <ns0:cNvSpPr txBox="true"/>
          <ns0:nvPr/>
        </ns0:nvSpPr>
        <ns0:spPr>
          <ns1:xfrm rot="0">
            <ns1:off x="8603466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10</ns1:t>
            </ns1:r>
          </ns1:p>
        </ns0:txBody>
      </ns0:sp>
      <ns0:sp>
        <ns0:nvSpPr>
          <ns0:cNvPr name="TextBox 29" id="29"/>
          <ns0:cNvSpPr txBox="true"/>
          <ns0:nvPr/>
        </ns0:nvSpPr>
        <ns0:spPr>
          <ns1:xfrm rot="0">
            <ns1:off x="8461077" y="9488553"/>
            <ns1:ext cx="759435" cy="273685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239"/>
              </ns1:lnSpc>
              <ns1:spcBef>
                <ns1:spcPct val="0"/>
              </ns1:spcBef>
            </ns1:pPr>
            <ns1:r>
              <ns1:rPr lang="en-US" sz="1599">
                <ns1:solidFill>
                  <ns1:srgbClr val="2C2C2C"/>
                </ns1:solidFill>
                <ns1:latin typeface="Barlow Condensed"/>
                <ns1:ea typeface="Barlow Condensed"/>
                <ns1:cs typeface="Barlow Condensed"/>
                <ns1:sym typeface="Barlow Condensed"/>
              </ns1:rPr>
              <ns1:t>/</ns1:t>
            </ns1:r>
          </ns1:p>
        </ns0:txBody>
      </ns0:sp>
      <ns0:sp>
        <ns0:nvSpPr>
          <ns0:cNvPr name="TextBox 30" id="30"/>
          <ns0:cNvSpPr txBox="true"/>
          <ns0:nvPr/>
        </ns0:nvSpPr>
        <ns0:spPr>
          <ns1:xfrm rot="0">
            <ns1:off x="8680463" y="9422491"/>
            <ns1:ext cx="473062" cy="3657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2940"/>
              </ns1:lnSpc>
              <ns1:spcBef>
                <ns1:spcPct val="0"/>
              </ns1:spcBef>
            </ns1:pPr>
            <ns1:r>
              <ns1:rPr lang="en-US" b="true" sz="2100">
                <ns1:solidFill>
                  <ns1:srgbClr val="2C2C2C"/>
                </ns1:solidFill>
                <ns1:latin typeface="Barlow Condensed Medium"/>
                <ns1:ea typeface="Barlow Condensed Medium"/>
                <ns1:cs typeface="Barlow Condensed Medium"/>
                <ns1:sym typeface="Barlow Condensed Medium"/>
              </ns1:rPr>
              <ns1:t>10</ns1:t>
            </ns1:r>
          </ns1:p>
        </ns0:txBody>
      </ns0:sp>
      <ns0:sp>
        <ns0:nvSpPr>
          <ns0:cNvPr name="Freeform 31" id="31"/>
          <ns0:cNvSpPr/>
          <ns0:nvPr/>
        </ns0:nvSpPr>
        <ns0:spPr>
          <ns1:xfrm flipH="false" flipV="false" rot="-10800000">
            <ns1:off x="187092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>
              <ns1:extLst>
                <ns1:ext uri="{96DAC541-7B7A-43D3-8B79-37D633B846F1}">
                  <ns3:svgBlip ns2:embed="rId5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Freeform 32" id="32"/>
          <ns0:cNvSpPr/>
          <ns0:nvPr/>
        </ns0:nvSpPr>
        <ns0:spPr>
          <ns1:xfrm flipH="false" flipV="false" rot="0">
            <ns1:off x="17903675" y="9506548"/>
            <ns1:ext cx="192631" cy="245248"/>
          </ns1:xfrm>
          <ns1:custGeom>
            <ns1:avLst/>
            <ns1:gdLst/>
            <ns1:ahLst/>
            <ns1:cxnLst/>
            <ns1:rect r="r" b="b" t="t" l="l"/>
            <ns1:pathLst>
              <ns1:path h="245248" w="192631">
                <ns1:moveTo>
                  <ns1:pt x="0" y="0"/>
                </ns1:moveTo>
                <ns1:lnTo>
                  <ns1:pt x="192631" y="0"/>
                </ns1:lnTo>
                <ns1:lnTo>
                  <ns1:pt x="192631" y="245247"/>
                </ns1:lnTo>
                <ns1:lnTo>
                  <ns1:pt x="0" y="245247"/>
                </ns1:lnTo>
                <ns1:lnTo>
                  <ns1:pt x="0" y="0"/>
                </ns1:lnTo>
                <ns1:close/>
              </ns1:path>
            </ns1:pathLst>
          </ns1:custGeom>
          <ns1:blipFill>
            <ns1:blip ns2:embed="rId4">
              <ns1:extLst>
                <ns1:ext uri="{96DAC541-7B7A-43D3-8B79-37D633B846F1}">
                  <ns3:svgBlip ns2:embed="rId5"/>
                </ns1:ext>
              </ns1:extLst>
            </ns1:blip>
            <ns1:stretch>
              <ns1:fillRect l="0" t="0" r="0" b="0"/>
            </ns1:stretch>
          </ns1:blipFill>
        </ns0:spPr>
      </ns0:sp>
      <ns0:sp>
        <ns0:nvSpPr>
          <ns0:cNvPr name="TextBox 33" id="33"/>
          <ns0:cNvSpPr txBox="true"/>
          <ns0:nvPr/>
        </ns0:nvSpPr>
        <ns0:spPr>
          <ns1:xfrm rot="0">
            <ns1:off x="3313900" y="2202821"/>
            <ns1:ext cx="7082993" cy="962660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pPr algn="r">
              <ns1:lnSpc>
                <ns1:spcPts val="7840"/>
              </ns1:lnSpc>
              <ns1:spcBef>
                <ns1:spcPct val="0"/>
              </ns1:spcBef>
            </ns1:pPr>
            <ns1:r>
              <ns1:rPr lang="en-US" b="true" sz="5600">
                <ns1:solidFill>
                  <ns1:srgbClr val="2C2C2C"/>
                </ns1:solidFill>
                <ns1:latin typeface="Barlow Condensed Bold"/>
                <ns1:ea typeface="Barlow Condensed Bold"/>
                <ns1:cs typeface="Barlow Condensed Bold"/>
                <ns1:sym typeface="Barlow Condensed Bold"/>
              </ns1:rPr>
              <ns1:t>Model</ns1:t>
            </ns1:r>
          </ns1:p>
        </ns0:txBody>
      </ns0:sp>
      <ns0:sp>
        <ns0:nvSpPr>
          <ns0:cNvPr name="TextBox 34" id="34"/>
          <ns0:cNvSpPr txBox="true"/>
          <ns0:nvPr/>
        </ns0:nvSpPr>
        <ns0:spPr>
          <ns1:xfrm rot="0">
            <ns1:off x="8916994" y="3322869"/>
            <ns1:ext cx="7782578" cy="2111503"/>
          </ns1:xfrm>
          <ns1:prstGeom prst="rect">
            <ns1:avLst/>
          </ns1:prstGeom>
        </ns0:spPr>
        <ns0:txBody>
          <ns1:bodyPr anchor="t" rtlCol="false" tIns="0" lIns="0" bIns="0" rIns="0">
            <ns1:spAutoFit/>
          </ns1:bodyPr>
          <ns1:lstStyle/>
          <ns1:p>
            <ns1:r>
              <ns1:t>Model Type (5.9.4)</ns1:t>
            </ns1:r>
            <ns1:endParaRPr lang="en-US"/>
          </ns1:p>
          <ns1:p>
            <ns1:r>
              <ns1:t>- Supervised learning</ns1:t>
            </ns1:r>
            <ns1:endParaRPr lang="en-US"/>
          </ns1:p>
          <ns1:p>
            <ns1:r>
              <ns1:t>- Binary classification (default vs non-default)</ns1:t>
            </ns1:r>
            <ns1:endParaRPr lang="en-US"/>
          </ns1:p>
          <ns1:p>
            <ns1:r>
              <ns1:t>- Algorithm: LightGBM gradient boosting</ns1:t>
            </ns1:r>
            <ns1:endParaRPr lang="en-US"/>
          </ns1:p>
          <ns1:p>
            <ns1:r>
              <ns1:t>- Pipeline: preprocessing -&gt; model</ns1:t>
            </ns1:r>
            <ns1:endParaRPr lang="en-US"/>
          </ns1:p>
          <ns1:p>
            <ns1:r>
              <ns1:t>Goal: maximize ranking quality for underwriting decisions.</ns1:t>
            </ns1:r>
            <ns1:endParaRPr lang="en-US"/>
          </ns1:p>
        </ns0:txBody>
      </ns0:sp>
    </ns0:spTree>
  </ns0:cSld>
  <ns0:clrMapOvr>
    <ns1:masterClrMapping/>
  </ns0:clrMapOvr>
</ns0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DAHB02OH2QA</dc:identifier>
  <dcterms:modified xsi:type="dcterms:W3CDTF">2011-08-01T06:04:30Z</dcterms:modified>
  <cp:revision>1</cp:revision>
  <dc:title>Blue Green Corporate Finance Presentation</dc:title>
</cp:coreProperties>
</file>

<file path=docProps/thumbnail.jpeg>
</file>